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268" r:id="rId4"/>
    <p:sldId id="257" r:id="rId5"/>
    <p:sldId id="259" r:id="rId6"/>
    <p:sldId id="258" r:id="rId7"/>
    <p:sldId id="260" r:id="rId8"/>
    <p:sldId id="262" r:id="rId9"/>
    <p:sldId id="261" r:id="rId10"/>
    <p:sldId id="263" r:id="rId11"/>
    <p:sldId id="265" r:id="rId12"/>
    <p:sldId id="264" r:id="rId13"/>
    <p:sldId id="276" r:id="rId14"/>
    <p:sldId id="275" r:id="rId15"/>
    <p:sldId id="269" r:id="rId16"/>
    <p:sldId id="271" r:id="rId17"/>
    <p:sldId id="270" r:id="rId18"/>
    <p:sldId id="272" r:id="rId19"/>
    <p:sldId id="273" r:id="rId20"/>
    <p:sldId id="274" r:id="rId21"/>
    <p:sldId id="277" r:id="rId22"/>
    <p:sldId id="278" r:id="rId23"/>
    <p:sldId id="279" r:id="rId24"/>
    <p:sldId id="280" r:id="rId25"/>
    <p:sldId id="266" r:id="rId26"/>
  </p:sldIdLst>
  <p:sldSz cx="9144000" cy="5143500" type="screen16x9"/>
  <p:notesSz cx="6858000" cy="9144000"/>
  <p:defaultTextStyle>
    <a:defPPr>
      <a:defRPr lang="it-IT"/>
    </a:defPPr>
    <a:lvl1pPr marL="0" algn="l" defTabSz="40817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76" algn="l" defTabSz="40817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51" algn="l" defTabSz="40817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27" algn="l" defTabSz="40817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703" algn="l" defTabSz="40817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878" algn="l" defTabSz="40817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54" algn="l" defTabSz="40817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229" algn="l" defTabSz="40817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405" algn="l" defTabSz="40817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75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50" userDrawn="1">
          <p15:clr>
            <a:srgbClr val="A4A3A4"/>
          </p15:clr>
        </p15:guide>
        <p15:guide id="4" orient="horz" pos="28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75787B"/>
    <a:srgbClr val="FF745C"/>
    <a:srgbClr val="2565DF"/>
    <a:srgbClr val="41D04B"/>
    <a:srgbClr val="46E34F"/>
    <a:srgbClr val="0689D8"/>
    <a:srgbClr val="1EA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750" y="-84"/>
      </p:cViewPr>
      <p:guideLst>
        <p:guide orient="horz" pos="1575"/>
        <p:guide orient="horz" pos="350"/>
        <p:guide orient="horz" pos="286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FABA1-510C-FE4C-8E7D-9F0DBAE1F836}" type="datetimeFigureOut">
              <a:rPr lang="it-IT" smtClean="0"/>
              <a:pPr/>
              <a:t>29/01/2016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4CBAD-8E1A-5C4F-A9D9-5F4D9EB7CE1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10758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081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176" algn="l" defTabSz="4081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351" algn="l" defTabSz="4081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527" algn="l" defTabSz="4081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703" algn="l" defTabSz="4081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878" algn="l" defTabSz="4081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9054" algn="l" defTabSz="4081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229" algn="l" defTabSz="4081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405" algn="l" defTabSz="4081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4CBAD-8E1A-5C4F-A9D9-5F4D9EB7CE11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8530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4CBAD-8E1A-5C4F-A9D9-5F4D9EB7CE11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85301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4CBAD-8E1A-5C4F-A9D9-5F4D9EB7CE11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8530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4CBAD-8E1A-5C4F-A9D9-5F4D9EB7CE11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85301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4CBAD-8E1A-5C4F-A9D9-5F4D9EB7CE11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85301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4CBAD-8E1A-5C4F-A9D9-5F4D9EB7CE11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85301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1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0829-DE65-A742-84B0-94C6472D15BE}" type="datetimeFigureOut">
              <a:rPr lang="it-IT" smtClean="0"/>
              <a:pPr/>
              <a:t>29/01/2016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9BFC-619B-6441-9D59-192CF295093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98092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0829-DE65-A742-84B0-94C6472D15BE}" type="datetimeFigureOut">
              <a:rPr lang="it-IT" smtClean="0"/>
              <a:pPr/>
              <a:t>29/01/2016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9BFC-619B-6441-9D59-192CF295093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064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29676" y="273845"/>
            <a:ext cx="2740025" cy="584596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1" y="273845"/>
            <a:ext cx="8067675" cy="584596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0829-DE65-A742-84B0-94C6472D15BE}" type="datetimeFigureOut">
              <a:rPr lang="it-IT" smtClean="0"/>
              <a:pPr/>
              <a:t>29/01/2016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9BFC-619B-6441-9D59-192CF295093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00095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1473" y="114152"/>
            <a:ext cx="8900118" cy="523220"/>
          </a:xfrm>
        </p:spPr>
        <p:txBody>
          <a:bodyPr lIns="0">
            <a:spAutoFit/>
          </a:bodyPr>
          <a:lstStyle>
            <a:lvl1pPr algn="l">
              <a:defRPr sz="2800" b="1">
                <a:solidFill>
                  <a:srgbClr val="0689D8"/>
                </a:solidFill>
                <a:latin typeface="Samsung InterFace Black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279400" y="464420"/>
            <a:ext cx="5400675" cy="354013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it-IT" sz="1800" b="1" kern="1200" dirty="0" smtClean="0">
                <a:solidFill>
                  <a:srgbClr val="75787B"/>
                </a:solidFill>
                <a:latin typeface="Samsung InterFace" pitchFamily="34" charset="0"/>
                <a:ea typeface="맑은 고딕" pitchFamily="50" charset="-127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it-IT" sz="1800" b="1" kern="1200" dirty="0" smtClean="0">
                <a:solidFill>
                  <a:srgbClr val="75787B"/>
                </a:solidFill>
                <a:latin typeface="Samsung InterFace" pitchFamily="34" charset="0"/>
                <a:ea typeface="맑은 고딕" pitchFamily="50" charset="-127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it-IT" sz="1800" b="1" kern="1200" dirty="0" smtClean="0">
                <a:solidFill>
                  <a:srgbClr val="75787B"/>
                </a:solidFill>
                <a:latin typeface="Samsung InterFace" pitchFamily="34" charset="0"/>
                <a:ea typeface="맑은 고딕" pitchFamily="50" charset="-127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it-IT" sz="1800" b="1" kern="1200" dirty="0" smtClean="0">
                <a:solidFill>
                  <a:srgbClr val="75787B"/>
                </a:solidFill>
                <a:latin typeface="Samsung InterFace" pitchFamily="34" charset="0"/>
                <a:ea typeface="맑은 고딕" pitchFamily="50" charset="-127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it-IT" sz="1800" b="1" kern="1200" dirty="0" smtClean="0">
                <a:solidFill>
                  <a:srgbClr val="75787B"/>
                </a:solidFill>
                <a:latin typeface="Samsung InterFace" pitchFamily="34" charset="0"/>
                <a:ea typeface="맑은 고딕" pitchFamily="50" charset="-127"/>
                <a:cs typeface="+mn-cs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013868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1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0829-DE65-A742-84B0-94C6472D15BE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29/01/2016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9BFC-619B-6441-9D59-192CF295093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5574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0829-DE65-A742-84B0-94C6472D15BE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29/01/2016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9BFC-619B-6441-9D59-192CF295093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7325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3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52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70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8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90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2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4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0829-DE65-A742-84B0-94C6472D15BE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29/01/2016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9BFC-619B-6441-9D59-192CF295093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8838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599010"/>
            <a:ext cx="5403850" cy="452080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65850" y="1599010"/>
            <a:ext cx="5403850" cy="452080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0829-DE65-A742-84B0-94C6472D15BE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29/01/2016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9BFC-619B-6441-9D59-192CF295093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227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76" indent="0">
              <a:buNone/>
              <a:defRPr sz="1800" b="1"/>
            </a:lvl2pPr>
            <a:lvl3pPr marL="816351" indent="0">
              <a:buNone/>
              <a:defRPr sz="1600" b="1"/>
            </a:lvl3pPr>
            <a:lvl4pPr marL="1224527" indent="0">
              <a:buNone/>
              <a:defRPr sz="1400" b="1"/>
            </a:lvl4pPr>
            <a:lvl5pPr marL="1632703" indent="0">
              <a:buNone/>
              <a:defRPr sz="1400" b="1"/>
            </a:lvl5pPr>
            <a:lvl6pPr marL="2040878" indent="0">
              <a:buNone/>
              <a:defRPr sz="1400" b="1"/>
            </a:lvl6pPr>
            <a:lvl7pPr marL="2449054" indent="0">
              <a:buNone/>
              <a:defRPr sz="1400" b="1"/>
            </a:lvl7pPr>
            <a:lvl8pPr marL="2857229" indent="0">
              <a:buNone/>
              <a:defRPr sz="1400" b="1"/>
            </a:lvl8pPr>
            <a:lvl9pPr marL="3265405" indent="0">
              <a:buNone/>
              <a:defRPr sz="14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76" indent="0">
              <a:buNone/>
              <a:defRPr sz="1800" b="1"/>
            </a:lvl2pPr>
            <a:lvl3pPr marL="816351" indent="0">
              <a:buNone/>
              <a:defRPr sz="1600" b="1"/>
            </a:lvl3pPr>
            <a:lvl4pPr marL="1224527" indent="0">
              <a:buNone/>
              <a:defRPr sz="1400" b="1"/>
            </a:lvl4pPr>
            <a:lvl5pPr marL="1632703" indent="0">
              <a:buNone/>
              <a:defRPr sz="1400" b="1"/>
            </a:lvl5pPr>
            <a:lvl6pPr marL="2040878" indent="0">
              <a:buNone/>
              <a:defRPr sz="1400" b="1"/>
            </a:lvl6pPr>
            <a:lvl7pPr marL="2449054" indent="0">
              <a:buNone/>
              <a:defRPr sz="1400" b="1"/>
            </a:lvl7pPr>
            <a:lvl8pPr marL="2857229" indent="0">
              <a:buNone/>
              <a:defRPr sz="1400" b="1"/>
            </a:lvl8pPr>
            <a:lvl9pPr marL="3265405" indent="0">
              <a:buNone/>
              <a:defRPr sz="14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0829-DE65-A742-84B0-94C6472D15BE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29/01/2016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9BFC-619B-6441-9D59-192CF295093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75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0829-DE65-A742-84B0-94C6472D15BE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29/01/2016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9BFC-619B-6441-9D59-192CF295093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2490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0829-DE65-A742-84B0-94C6472D15BE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29/01/2016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9BFC-619B-6441-9D59-192CF295093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8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0829-DE65-A742-84B0-94C6472D15BE}" type="datetimeFigureOut">
              <a:rPr lang="it-IT" smtClean="0"/>
              <a:pPr/>
              <a:t>29/01/2016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9BFC-619B-6441-9D59-192CF295093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14204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76" indent="0">
              <a:buNone/>
              <a:defRPr sz="1100"/>
            </a:lvl2pPr>
            <a:lvl3pPr marL="816351" indent="0">
              <a:buNone/>
              <a:defRPr sz="900"/>
            </a:lvl3pPr>
            <a:lvl4pPr marL="1224527" indent="0">
              <a:buNone/>
              <a:defRPr sz="800"/>
            </a:lvl4pPr>
            <a:lvl5pPr marL="1632703" indent="0">
              <a:buNone/>
              <a:defRPr sz="800"/>
            </a:lvl5pPr>
            <a:lvl6pPr marL="2040878" indent="0">
              <a:buNone/>
              <a:defRPr sz="800"/>
            </a:lvl6pPr>
            <a:lvl7pPr marL="2449054" indent="0">
              <a:buNone/>
              <a:defRPr sz="800"/>
            </a:lvl7pPr>
            <a:lvl8pPr marL="2857229" indent="0">
              <a:buNone/>
              <a:defRPr sz="800"/>
            </a:lvl8pPr>
            <a:lvl9pPr marL="3265405" indent="0">
              <a:buNone/>
              <a:defRPr sz="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0829-DE65-A742-84B0-94C6472D15BE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29/01/2016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9BFC-619B-6441-9D59-192CF295093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423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76" indent="0">
              <a:buNone/>
              <a:defRPr sz="2500"/>
            </a:lvl2pPr>
            <a:lvl3pPr marL="816351" indent="0">
              <a:buNone/>
              <a:defRPr sz="2100"/>
            </a:lvl3pPr>
            <a:lvl4pPr marL="1224527" indent="0">
              <a:buNone/>
              <a:defRPr sz="1800"/>
            </a:lvl4pPr>
            <a:lvl5pPr marL="1632703" indent="0">
              <a:buNone/>
              <a:defRPr sz="1800"/>
            </a:lvl5pPr>
            <a:lvl6pPr marL="2040878" indent="0">
              <a:buNone/>
              <a:defRPr sz="1800"/>
            </a:lvl6pPr>
            <a:lvl7pPr marL="2449054" indent="0">
              <a:buNone/>
              <a:defRPr sz="1800"/>
            </a:lvl7pPr>
            <a:lvl8pPr marL="2857229" indent="0">
              <a:buNone/>
              <a:defRPr sz="1800"/>
            </a:lvl8pPr>
            <a:lvl9pPr marL="3265405" indent="0">
              <a:buNone/>
              <a:defRPr sz="18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300"/>
            </a:lvl1pPr>
            <a:lvl2pPr marL="408176" indent="0">
              <a:buNone/>
              <a:defRPr sz="1100"/>
            </a:lvl2pPr>
            <a:lvl3pPr marL="816351" indent="0">
              <a:buNone/>
              <a:defRPr sz="900"/>
            </a:lvl3pPr>
            <a:lvl4pPr marL="1224527" indent="0">
              <a:buNone/>
              <a:defRPr sz="800"/>
            </a:lvl4pPr>
            <a:lvl5pPr marL="1632703" indent="0">
              <a:buNone/>
              <a:defRPr sz="800"/>
            </a:lvl5pPr>
            <a:lvl6pPr marL="2040878" indent="0">
              <a:buNone/>
              <a:defRPr sz="800"/>
            </a:lvl6pPr>
            <a:lvl7pPr marL="2449054" indent="0">
              <a:buNone/>
              <a:defRPr sz="800"/>
            </a:lvl7pPr>
            <a:lvl8pPr marL="2857229" indent="0">
              <a:buNone/>
              <a:defRPr sz="800"/>
            </a:lvl8pPr>
            <a:lvl9pPr marL="3265405" indent="0">
              <a:buNone/>
              <a:defRPr sz="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0829-DE65-A742-84B0-94C6472D15BE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29/01/2016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9BFC-619B-6441-9D59-192CF295093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738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0829-DE65-A742-84B0-94C6472D15BE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29/01/2016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9BFC-619B-6441-9D59-192CF295093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5523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29676" y="273845"/>
            <a:ext cx="2740025" cy="584596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1" y="273845"/>
            <a:ext cx="8067675" cy="584596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0829-DE65-A742-84B0-94C6472D15BE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29/01/2016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9BFC-619B-6441-9D59-192CF295093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3474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3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52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70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8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90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2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4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0829-DE65-A742-84B0-94C6472D15BE}" type="datetimeFigureOut">
              <a:rPr lang="it-IT" smtClean="0"/>
              <a:pPr/>
              <a:t>29/01/2016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9BFC-619B-6441-9D59-192CF295093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3577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599010"/>
            <a:ext cx="5403850" cy="452080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65850" y="1599010"/>
            <a:ext cx="5403850" cy="452080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0829-DE65-A742-84B0-94C6472D15BE}" type="datetimeFigureOut">
              <a:rPr lang="it-IT" smtClean="0"/>
              <a:pPr/>
              <a:t>29/01/2016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9BFC-619B-6441-9D59-192CF295093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27712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76" indent="0">
              <a:buNone/>
              <a:defRPr sz="1800" b="1"/>
            </a:lvl2pPr>
            <a:lvl3pPr marL="816351" indent="0">
              <a:buNone/>
              <a:defRPr sz="1600" b="1"/>
            </a:lvl3pPr>
            <a:lvl4pPr marL="1224527" indent="0">
              <a:buNone/>
              <a:defRPr sz="1400" b="1"/>
            </a:lvl4pPr>
            <a:lvl5pPr marL="1632703" indent="0">
              <a:buNone/>
              <a:defRPr sz="1400" b="1"/>
            </a:lvl5pPr>
            <a:lvl6pPr marL="2040878" indent="0">
              <a:buNone/>
              <a:defRPr sz="1400" b="1"/>
            </a:lvl6pPr>
            <a:lvl7pPr marL="2449054" indent="0">
              <a:buNone/>
              <a:defRPr sz="1400" b="1"/>
            </a:lvl7pPr>
            <a:lvl8pPr marL="2857229" indent="0">
              <a:buNone/>
              <a:defRPr sz="1400" b="1"/>
            </a:lvl8pPr>
            <a:lvl9pPr marL="3265405" indent="0">
              <a:buNone/>
              <a:defRPr sz="14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76" indent="0">
              <a:buNone/>
              <a:defRPr sz="1800" b="1"/>
            </a:lvl2pPr>
            <a:lvl3pPr marL="816351" indent="0">
              <a:buNone/>
              <a:defRPr sz="1600" b="1"/>
            </a:lvl3pPr>
            <a:lvl4pPr marL="1224527" indent="0">
              <a:buNone/>
              <a:defRPr sz="1400" b="1"/>
            </a:lvl4pPr>
            <a:lvl5pPr marL="1632703" indent="0">
              <a:buNone/>
              <a:defRPr sz="1400" b="1"/>
            </a:lvl5pPr>
            <a:lvl6pPr marL="2040878" indent="0">
              <a:buNone/>
              <a:defRPr sz="1400" b="1"/>
            </a:lvl6pPr>
            <a:lvl7pPr marL="2449054" indent="0">
              <a:buNone/>
              <a:defRPr sz="1400" b="1"/>
            </a:lvl7pPr>
            <a:lvl8pPr marL="2857229" indent="0">
              <a:buNone/>
              <a:defRPr sz="1400" b="1"/>
            </a:lvl8pPr>
            <a:lvl9pPr marL="3265405" indent="0">
              <a:buNone/>
              <a:defRPr sz="14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0829-DE65-A742-84B0-94C6472D15BE}" type="datetimeFigureOut">
              <a:rPr lang="it-IT" smtClean="0"/>
              <a:pPr/>
              <a:t>29/01/2016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9BFC-619B-6441-9D59-192CF295093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02412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0829-DE65-A742-84B0-94C6472D15BE}" type="datetimeFigureOut">
              <a:rPr lang="it-IT" smtClean="0"/>
              <a:pPr/>
              <a:t>29/01/2016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9BFC-619B-6441-9D59-192CF295093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6759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0829-DE65-A742-84B0-94C6472D15BE}" type="datetimeFigureOut">
              <a:rPr lang="it-IT" smtClean="0"/>
              <a:pPr/>
              <a:t>29/01/2016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9BFC-619B-6441-9D59-192CF295093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98332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76" indent="0">
              <a:buNone/>
              <a:defRPr sz="1100"/>
            </a:lvl2pPr>
            <a:lvl3pPr marL="816351" indent="0">
              <a:buNone/>
              <a:defRPr sz="900"/>
            </a:lvl3pPr>
            <a:lvl4pPr marL="1224527" indent="0">
              <a:buNone/>
              <a:defRPr sz="800"/>
            </a:lvl4pPr>
            <a:lvl5pPr marL="1632703" indent="0">
              <a:buNone/>
              <a:defRPr sz="800"/>
            </a:lvl5pPr>
            <a:lvl6pPr marL="2040878" indent="0">
              <a:buNone/>
              <a:defRPr sz="800"/>
            </a:lvl6pPr>
            <a:lvl7pPr marL="2449054" indent="0">
              <a:buNone/>
              <a:defRPr sz="800"/>
            </a:lvl7pPr>
            <a:lvl8pPr marL="2857229" indent="0">
              <a:buNone/>
              <a:defRPr sz="800"/>
            </a:lvl8pPr>
            <a:lvl9pPr marL="3265405" indent="0">
              <a:buNone/>
              <a:defRPr sz="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0829-DE65-A742-84B0-94C6472D15BE}" type="datetimeFigureOut">
              <a:rPr lang="it-IT" smtClean="0"/>
              <a:pPr/>
              <a:t>29/01/2016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9BFC-619B-6441-9D59-192CF295093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08341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76" indent="0">
              <a:buNone/>
              <a:defRPr sz="2500"/>
            </a:lvl2pPr>
            <a:lvl3pPr marL="816351" indent="0">
              <a:buNone/>
              <a:defRPr sz="2100"/>
            </a:lvl3pPr>
            <a:lvl4pPr marL="1224527" indent="0">
              <a:buNone/>
              <a:defRPr sz="1800"/>
            </a:lvl4pPr>
            <a:lvl5pPr marL="1632703" indent="0">
              <a:buNone/>
              <a:defRPr sz="1800"/>
            </a:lvl5pPr>
            <a:lvl6pPr marL="2040878" indent="0">
              <a:buNone/>
              <a:defRPr sz="1800"/>
            </a:lvl6pPr>
            <a:lvl7pPr marL="2449054" indent="0">
              <a:buNone/>
              <a:defRPr sz="1800"/>
            </a:lvl7pPr>
            <a:lvl8pPr marL="2857229" indent="0">
              <a:buNone/>
              <a:defRPr sz="1800"/>
            </a:lvl8pPr>
            <a:lvl9pPr marL="3265405" indent="0">
              <a:buNone/>
              <a:defRPr sz="18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300"/>
            </a:lvl1pPr>
            <a:lvl2pPr marL="408176" indent="0">
              <a:buNone/>
              <a:defRPr sz="1100"/>
            </a:lvl2pPr>
            <a:lvl3pPr marL="816351" indent="0">
              <a:buNone/>
              <a:defRPr sz="900"/>
            </a:lvl3pPr>
            <a:lvl4pPr marL="1224527" indent="0">
              <a:buNone/>
              <a:defRPr sz="800"/>
            </a:lvl4pPr>
            <a:lvl5pPr marL="1632703" indent="0">
              <a:buNone/>
              <a:defRPr sz="800"/>
            </a:lvl5pPr>
            <a:lvl6pPr marL="2040878" indent="0">
              <a:buNone/>
              <a:defRPr sz="800"/>
            </a:lvl6pPr>
            <a:lvl7pPr marL="2449054" indent="0">
              <a:buNone/>
              <a:defRPr sz="800"/>
            </a:lvl7pPr>
            <a:lvl8pPr marL="2857229" indent="0">
              <a:buNone/>
              <a:defRPr sz="800"/>
            </a:lvl8pPr>
            <a:lvl9pPr marL="3265405" indent="0">
              <a:buNone/>
              <a:defRPr sz="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0829-DE65-A742-84B0-94C6472D15BE}" type="datetimeFigureOut">
              <a:rPr lang="it-IT" smtClean="0"/>
              <a:pPr/>
              <a:t>29/01/2016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9BFC-619B-6441-9D59-192CF295093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8938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81635" tIns="40817" rIns="81635" bIns="40817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81635" tIns="40817" rIns="81635" bIns="40817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vert="horz" lIns="81635" tIns="40817" rIns="81635" bIns="4081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90829-DE65-A742-84B0-94C6472D15BE}" type="datetimeFigureOut">
              <a:rPr lang="it-IT" smtClean="0"/>
              <a:pPr/>
              <a:t>29/01/2016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81635" tIns="40817" rIns="81635" bIns="4081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81635" tIns="40817" rIns="81635" bIns="4081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49BFC-619B-6441-9D59-192CF295093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6799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408176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32" indent="-306132" algn="l" defTabSz="408176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85" indent="-255109" algn="l" defTabSz="408176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39" indent="-204088" algn="l" defTabSz="40817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614" indent="-204088" algn="l" defTabSz="408176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790" indent="-204088" algn="l" defTabSz="408176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966" indent="-204088" algn="l" defTabSz="40817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41" indent="-204088" algn="l" defTabSz="40817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17" indent="-204088" algn="l" defTabSz="40817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493" indent="-204088" algn="l" defTabSz="40817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081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6" algn="l" defTabSz="4081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51" algn="l" defTabSz="4081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27" algn="l" defTabSz="4081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03" algn="l" defTabSz="4081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78" algn="l" defTabSz="4081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54" algn="l" defTabSz="4081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29" algn="l" defTabSz="4081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05" algn="l" defTabSz="4081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81635" tIns="40817" rIns="81635" bIns="40817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81635" tIns="40817" rIns="81635" bIns="40817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vert="horz" lIns="81635" tIns="40817" rIns="81635" bIns="4081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90829-DE65-A742-84B0-94C6472D15BE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29/01/2016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81635" tIns="40817" rIns="81635" bIns="4081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81635" tIns="40817" rIns="81635" bIns="4081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49BFC-619B-6441-9D59-192CF295093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590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08176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32" indent="-306132" algn="l" defTabSz="408176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85" indent="-255109" algn="l" defTabSz="408176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39" indent="-204088" algn="l" defTabSz="40817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614" indent="-204088" algn="l" defTabSz="408176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790" indent="-204088" algn="l" defTabSz="408176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966" indent="-204088" algn="l" defTabSz="40817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41" indent="-204088" algn="l" defTabSz="40817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17" indent="-204088" algn="l" defTabSz="40817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493" indent="-204088" algn="l" defTabSz="40817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081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6" algn="l" defTabSz="4081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51" algn="l" defTabSz="4081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27" algn="l" defTabSz="4081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03" algn="l" defTabSz="4081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78" algn="l" defTabSz="4081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54" algn="l" defTabSz="4081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29" algn="l" defTabSz="4081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05" algn="l" defTabSz="4081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A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1446453" y="1824187"/>
            <a:ext cx="7380027" cy="1102519"/>
          </a:xfrm>
        </p:spPr>
        <p:txBody>
          <a:bodyPr>
            <a:normAutofit/>
          </a:bodyPr>
          <a:lstStyle/>
          <a:p>
            <a:pPr algn="r"/>
            <a:r>
              <a:rPr lang="it-IT" dirty="0" smtClean="0">
                <a:solidFill>
                  <a:schemeClr val="bg1"/>
                </a:solidFill>
              </a:rPr>
              <a:t>La tua privacy sui Social e non solo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746651" y="2760545"/>
            <a:ext cx="4079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rgbClr val="FFFFFF"/>
                </a:solidFill>
              </a:rPr>
              <a:t>Una breve guida per saperne di più.</a:t>
            </a:r>
            <a:endParaRPr lang="it-I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74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4397379" y="2760545"/>
            <a:ext cx="4079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rgbClr val="FFFFFF"/>
                </a:solidFill>
              </a:rPr>
              <a:t>Una breve guida per saperne di più.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400050" y="104497"/>
            <a:ext cx="80359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689D8"/>
                </a:solidFill>
                <a:latin typeface="Samsung InterFace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89D8"/>
                </a:solidFill>
                <a:effectLst/>
                <a:uLnTx/>
                <a:uFillTx/>
                <a:latin typeface="Samsung InterFace Black" pitchFamily="34" charset="0"/>
                <a:ea typeface="+mj-ea"/>
                <a:cs typeface="+mj-cs"/>
              </a:rPr>
              <a:t>La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89D8"/>
                </a:solidFill>
                <a:effectLst/>
                <a:uLnTx/>
                <a:uFillTx/>
                <a:latin typeface="Samsung InterFace Black" pitchFamily="34" charset="0"/>
                <a:ea typeface="+mj-ea"/>
                <a:cs typeface="+mj-cs"/>
              </a:rPr>
              <a:t> tua Privacy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0689D8"/>
              </a:solidFill>
              <a:effectLst/>
              <a:uLnTx/>
              <a:uFillTx/>
              <a:latin typeface="Samsung InterFace Black" pitchFamily="34" charset="0"/>
              <a:ea typeface="+mj-ea"/>
              <a:cs typeface="+mj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28608" y="620531"/>
            <a:ext cx="5640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689D8"/>
                </a:solidFill>
                <a:latin typeface="Helvetica Neue"/>
                <a:cs typeface="Helvetica Neue"/>
              </a:rPr>
              <a:t>Capitolo 5 – Amici su </a:t>
            </a:r>
            <a:r>
              <a:rPr lang="it-IT" dirty="0" err="1" smtClean="0">
                <a:solidFill>
                  <a:srgbClr val="0689D8"/>
                </a:solidFill>
                <a:latin typeface="Helvetica Neue"/>
                <a:cs typeface="Helvetica Neue"/>
              </a:rPr>
              <a:t>Facebook</a:t>
            </a:r>
            <a:endParaRPr lang="it-IT" b="1" dirty="0">
              <a:solidFill>
                <a:srgbClr val="0689D8"/>
              </a:solidFill>
              <a:latin typeface="Helvetica Neue"/>
              <a:cs typeface="Helvetica Neue"/>
            </a:endParaRPr>
          </a:p>
        </p:txBody>
      </p:sp>
      <p:sp>
        <p:nvSpPr>
          <p:cNvPr id="11" name="Segnaposto testo 2"/>
          <p:cNvSpPr txBox="1">
            <a:spLocks/>
          </p:cNvSpPr>
          <p:nvPr/>
        </p:nvSpPr>
        <p:spPr bwMode="auto">
          <a:xfrm>
            <a:off x="400051" y="1068408"/>
            <a:ext cx="8213270" cy="413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it-IT" sz="1800" b="1" kern="1200" dirty="0" smtClean="0">
                <a:solidFill>
                  <a:srgbClr val="75787B"/>
                </a:solidFill>
                <a:latin typeface="Samsung InterFace" pitchFamily="34" charset="0"/>
                <a:ea typeface="맑은 고딕" pitchFamily="50" charset="-127"/>
                <a:cs typeface="+mn-cs"/>
              </a:defRPr>
            </a:lvl1pPr>
            <a:lvl2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it-IT" sz="1800" b="1" kern="1200" dirty="0" smtClean="0">
                <a:solidFill>
                  <a:srgbClr val="75787B"/>
                </a:solidFill>
                <a:latin typeface="Samsung InterFace" pitchFamily="34" charset="0"/>
                <a:ea typeface="맑은 고딕" pitchFamily="50" charset="-127"/>
                <a:cs typeface="+mn-cs"/>
              </a:defRPr>
            </a:lvl2pPr>
            <a:lvl3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it-IT" sz="1800" b="1" kern="1200" dirty="0" smtClean="0">
                <a:solidFill>
                  <a:srgbClr val="75787B"/>
                </a:solidFill>
                <a:latin typeface="Samsung InterFace" pitchFamily="34" charset="0"/>
                <a:ea typeface="맑은 고딕" pitchFamily="50" charset="-127"/>
                <a:cs typeface="+mn-cs"/>
              </a:defRPr>
            </a:lvl3pPr>
            <a:lvl4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it-IT" sz="1800" b="1" kern="1200" dirty="0" smtClean="0">
                <a:solidFill>
                  <a:srgbClr val="75787B"/>
                </a:solidFill>
                <a:latin typeface="Samsung InterFace" pitchFamily="34" charset="0"/>
                <a:ea typeface="맑은 고딕" pitchFamily="50" charset="-127"/>
                <a:cs typeface="+mn-cs"/>
              </a:defRPr>
            </a:lvl4pPr>
            <a:lvl5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it-IT" sz="1800" b="1" kern="1200" dirty="0" smtClean="0">
                <a:solidFill>
                  <a:srgbClr val="75787B"/>
                </a:solidFill>
                <a:latin typeface="Samsung InterFace" pitchFamily="34" charset="0"/>
                <a:ea typeface="맑은 고딕" pitchFamily="50" charset="-127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0" dirty="0" smtClean="0">
                <a:solidFill>
                  <a:srgbClr val="0689D8"/>
                </a:solidFill>
              </a:rPr>
              <a:t>E ora un memo per ricordarti come funzionano gli «Amici su </a:t>
            </a:r>
            <a:r>
              <a:rPr lang="it-IT" sz="1400" b="0" dirty="0" err="1" smtClean="0">
                <a:solidFill>
                  <a:srgbClr val="0689D8"/>
                </a:solidFill>
              </a:rPr>
              <a:t>Facebook</a:t>
            </a:r>
            <a:r>
              <a:rPr lang="it-IT" sz="1400" b="0" dirty="0" smtClean="0">
                <a:solidFill>
                  <a:srgbClr val="0689D8"/>
                </a:solidFill>
              </a:rPr>
              <a:t>»</a:t>
            </a:r>
          </a:p>
          <a:p>
            <a:endParaRPr lang="it-IT" sz="1300" b="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300" b="0" dirty="0" smtClean="0"/>
              <a:t>Ricorda </a:t>
            </a:r>
            <a:r>
              <a:rPr lang="it-IT" sz="1300" b="0" dirty="0"/>
              <a:t>che </a:t>
            </a:r>
            <a:r>
              <a:rPr lang="it-IT" sz="1300" b="0" dirty="0">
                <a:solidFill>
                  <a:srgbClr val="0689D8"/>
                </a:solidFill>
              </a:rPr>
              <a:t>ognuno dei tuoi amici può </a:t>
            </a:r>
            <a:r>
              <a:rPr lang="it-IT" sz="1300" b="0" dirty="0" smtClean="0">
                <a:solidFill>
                  <a:srgbClr val="0689D8"/>
                </a:solidFill>
              </a:rPr>
              <a:t>vedere chi sono i tuoi altri amici.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300" b="0" dirty="0" smtClean="0">
                <a:solidFill>
                  <a:srgbClr val="0689D8"/>
                </a:solidFill>
              </a:rPr>
              <a:t>Se </a:t>
            </a:r>
            <a:r>
              <a:rPr lang="it-IT" sz="1300" b="0" dirty="0">
                <a:solidFill>
                  <a:srgbClr val="0689D8"/>
                </a:solidFill>
              </a:rPr>
              <a:t>stringi amicizia con qualcuno, sarai nella sua lista di amici visibile alle persone </a:t>
            </a:r>
            <a:r>
              <a:rPr lang="it-IT" sz="1300" b="0" dirty="0" smtClean="0">
                <a:solidFill>
                  <a:srgbClr val="0689D8"/>
                </a:solidFill>
              </a:rPr>
              <a:t>aggiunte </a:t>
            </a:r>
            <a:r>
              <a:rPr lang="it-IT" sz="1300" b="0" dirty="0">
                <a:solidFill>
                  <a:srgbClr val="0689D8"/>
                </a:solidFill>
              </a:rPr>
              <a:t>dall'amico in </a:t>
            </a:r>
            <a:r>
              <a:rPr lang="it-IT" sz="1300" b="0" dirty="0" smtClean="0">
                <a:solidFill>
                  <a:srgbClr val="0689D8"/>
                </a:solidFill>
              </a:rPr>
              <a:t>questione.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300" b="0" dirty="0"/>
              <a:t>La tua amicizia con alcune persone potrebbe anche essere visibile quando qualcuno ti </a:t>
            </a:r>
            <a:r>
              <a:rPr lang="it-IT" sz="1300" b="0" dirty="0" smtClean="0"/>
              <a:t>cerca.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300" b="0" dirty="0"/>
              <a:t>Per impedire a qualcuno di infastidirti, </a:t>
            </a:r>
            <a:r>
              <a:rPr lang="it-IT" sz="1300" b="0" dirty="0">
                <a:solidFill>
                  <a:srgbClr val="0689D8"/>
                </a:solidFill>
              </a:rPr>
              <a:t>puoi rimuovere la persona dai tuoi amici o bloccarla</a:t>
            </a:r>
            <a:r>
              <a:rPr lang="it-IT" sz="1300" b="0" dirty="0"/>
              <a:t>. Le persone che rimuovi dagli amici o blocchi non ne riceveranno notifica.</a:t>
            </a:r>
            <a:endParaRPr lang="it-IT" sz="1300" b="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1300" b="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300" b="0" dirty="0" smtClean="0"/>
              <a:t>Quando pubblichi </a:t>
            </a:r>
            <a:r>
              <a:rPr lang="it-IT" sz="1300" b="0" dirty="0"/>
              <a:t>un </a:t>
            </a:r>
            <a:r>
              <a:rPr lang="it-IT" sz="1300" b="0" dirty="0" smtClean="0"/>
              <a:t>contenuto, ricordati che </a:t>
            </a:r>
            <a:r>
              <a:rPr lang="it-IT" sz="1300" b="0" dirty="0" smtClean="0">
                <a:solidFill>
                  <a:srgbClr val="0689D8"/>
                </a:solidFill>
              </a:rPr>
              <a:t>puoi sempre controllare </a:t>
            </a:r>
            <a:r>
              <a:rPr lang="it-IT" sz="1300" b="0" dirty="0">
                <a:solidFill>
                  <a:srgbClr val="0689D8"/>
                </a:solidFill>
              </a:rPr>
              <a:t>il pubblico che può </a:t>
            </a:r>
            <a:r>
              <a:rPr lang="it-IT" sz="1300" b="0" dirty="0" smtClean="0">
                <a:solidFill>
                  <a:srgbClr val="0689D8"/>
                </a:solidFill>
              </a:rPr>
              <a:t>vederlo</a:t>
            </a:r>
            <a:r>
              <a:rPr lang="it-IT" sz="1300" b="0" dirty="0" smtClean="0"/>
              <a:t>: ogni </a:t>
            </a:r>
            <a:r>
              <a:rPr lang="it-IT" sz="1300" b="0" dirty="0"/>
              <a:t>post ha un'icona che consente di vedere il pubblico</a:t>
            </a:r>
            <a:r>
              <a:rPr lang="it-IT" sz="1300" b="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300" b="0" dirty="0" smtClean="0"/>
              <a:t>Non dimenticare che, </a:t>
            </a:r>
            <a:r>
              <a:rPr lang="it-IT" sz="1300" b="0" dirty="0" smtClean="0">
                <a:solidFill>
                  <a:srgbClr val="0689D8"/>
                </a:solidFill>
              </a:rPr>
              <a:t>dopo </a:t>
            </a:r>
            <a:r>
              <a:rPr lang="it-IT" sz="1300" b="0" dirty="0">
                <a:solidFill>
                  <a:srgbClr val="0689D8"/>
                </a:solidFill>
              </a:rPr>
              <a:t>aver pubblicato qualcosa, </a:t>
            </a:r>
            <a:r>
              <a:rPr lang="it-IT" sz="1300" b="0" dirty="0" smtClean="0">
                <a:solidFill>
                  <a:srgbClr val="0689D8"/>
                </a:solidFill>
              </a:rPr>
              <a:t>un utente può </a:t>
            </a:r>
            <a:r>
              <a:rPr lang="it-IT" sz="1300" b="0" dirty="0">
                <a:solidFill>
                  <a:srgbClr val="0689D8"/>
                </a:solidFill>
              </a:rPr>
              <a:t>modificare il </a:t>
            </a:r>
            <a:r>
              <a:rPr lang="it-IT" sz="1300" b="0" dirty="0" smtClean="0">
                <a:solidFill>
                  <a:srgbClr val="0689D8"/>
                </a:solidFill>
              </a:rPr>
              <a:t>«pubblico» </a:t>
            </a:r>
            <a:r>
              <a:rPr lang="it-IT" sz="1300" b="0" dirty="0">
                <a:solidFill>
                  <a:srgbClr val="0689D8"/>
                </a:solidFill>
              </a:rPr>
              <a:t>in qualsiasi </a:t>
            </a:r>
            <a:r>
              <a:rPr lang="it-IT" sz="1300" b="0" dirty="0" smtClean="0">
                <a:solidFill>
                  <a:srgbClr val="0689D8"/>
                </a:solidFill>
              </a:rPr>
              <a:t>momento, </a:t>
            </a:r>
            <a:r>
              <a:rPr lang="it-IT" sz="1300" b="0" dirty="0">
                <a:solidFill>
                  <a:srgbClr val="0689D8"/>
                </a:solidFill>
              </a:rPr>
              <a:t>e </a:t>
            </a:r>
            <a:r>
              <a:rPr lang="it-IT" sz="1300" b="0" dirty="0" smtClean="0">
                <a:solidFill>
                  <a:srgbClr val="0689D8"/>
                </a:solidFill>
              </a:rPr>
              <a:t>tu non </a:t>
            </a:r>
            <a:r>
              <a:rPr lang="it-IT" sz="1300" b="0" dirty="0">
                <a:solidFill>
                  <a:srgbClr val="0689D8"/>
                </a:solidFill>
              </a:rPr>
              <a:t>riceverai alcuna </a:t>
            </a:r>
            <a:r>
              <a:rPr lang="it-IT" sz="1300" b="0" dirty="0" smtClean="0">
                <a:solidFill>
                  <a:srgbClr val="0689D8"/>
                </a:solidFill>
              </a:rPr>
              <a:t>notifica</a:t>
            </a:r>
            <a:r>
              <a:rPr lang="it-IT" sz="1300" b="0" dirty="0" smtClean="0"/>
              <a:t>: ad esempio</a:t>
            </a:r>
            <a:r>
              <a:rPr lang="it-IT" sz="1300" b="0" dirty="0"/>
              <a:t>, un amico potrebbe condividere una foto con i suoi </a:t>
            </a:r>
            <a:r>
              <a:rPr lang="it-IT" sz="1300" b="0" dirty="0" smtClean="0"/>
              <a:t>Amici </a:t>
            </a:r>
            <a:r>
              <a:rPr lang="it-IT" sz="1300" b="0" dirty="0"/>
              <a:t>e </a:t>
            </a:r>
            <a:r>
              <a:rPr lang="it-IT" sz="1300" b="0" dirty="0" smtClean="0"/>
              <a:t>in seguito modificare la </a:t>
            </a:r>
            <a:r>
              <a:rPr lang="it-IT" sz="1300" b="0" dirty="0"/>
              <a:t>privacy sull'opzione </a:t>
            </a:r>
            <a:r>
              <a:rPr lang="it-IT" sz="1300" b="0" dirty="0" smtClean="0"/>
              <a:t>«Tutti»; se hai </a:t>
            </a:r>
            <a:r>
              <a:rPr lang="it-IT" sz="1300" b="0" dirty="0"/>
              <a:t>commentato </a:t>
            </a:r>
            <a:r>
              <a:rPr lang="it-IT" sz="1300" b="0" dirty="0" smtClean="0"/>
              <a:t>questa </a:t>
            </a:r>
            <a:r>
              <a:rPr lang="it-IT" sz="1300" b="0" dirty="0"/>
              <a:t>foto, il tuo commento diventerà </a:t>
            </a:r>
            <a:r>
              <a:rPr lang="it-IT" sz="1300" b="0" dirty="0" smtClean="0"/>
              <a:t>visibile a tutti (anche </a:t>
            </a:r>
            <a:r>
              <a:rPr lang="it-IT" sz="1300" b="0" dirty="0"/>
              <a:t>se lo avevi aggiunto quando il pubblico era impostato su </a:t>
            </a:r>
            <a:r>
              <a:rPr lang="it-IT" sz="1300" b="0" dirty="0" smtClean="0"/>
              <a:t>Amici).</a:t>
            </a:r>
            <a:r>
              <a:rPr lang="it-IT" sz="1300" b="0" dirty="0"/>
              <a:t> </a:t>
            </a:r>
            <a:endParaRPr lang="it-IT" sz="1300" b="0" dirty="0" smtClean="0"/>
          </a:p>
        </p:txBody>
      </p:sp>
    </p:spTree>
    <p:extLst>
      <p:ext uri="{BB962C8B-B14F-4D97-AF65-F5344CB8AC3E}">
        <p14:creationId xmlns:p14="http://schemas.microsoft.com/office/powerpoint/2010/main" xmlns="" val="405266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4397379" y="2760545"/>
            <a:ext cx="4079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rgbClr val="FFFFFF"/>
                </a:solidFill>
              </a:rPr>
              <a:t>Una breve guida per saperne di più.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55691" y="1055688"/>
            <a:ext cx="6683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689D8"/>
                </a:solidFill>
                <a:latin typeface="Helvetica Neue"/>
                <a:cs typeface="Helvetica Neue"/>
              </a:rPr>
              <a:t>NON DARE LA TUA PASSWORD A NESSUNO! </a:t>
            </a:r>
            <a:endParaRPr lang="it-IT" dirty="0">
              <a:solidFill>
                <a:srgbClr val="0689D8"/>
              </a:solidFill>
              <a:latin typeface="Helvetica Neue"/>
              <a:cs typeface="Helvetica Neue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611316" y="1635125"/>
            <a:ext cx="5572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75787B"/>
                </a:solidFill>
              </a:rPr>
              <a:t>Anche se </a:t>
            </a:r>
            <a:r>
              <a:rPr lang="it-IT" smtClean="0">
                <a:solidFill>
                  <a:srgbClr val="75787B"/>
                </a:solidFill>
              </a:rPr>
              <a:t>ti dice </a:t>
            </a:r>
            <a:r>
              <a:rPr lang="it-IT" dirty="0" smtClean="0">
                <a:solidFill>
                  <a:srgbClr val="75787B"/>
                </a:solidFill>
              </a:rPr>
              <a:t>che si tratta di una forma di fiducia</a:t>
            </a:r>
          </a:p>
          <a:p>
            <a:pPr algn="ctr"/>
            <a:r>
              <a:rPr lang="it-IT" dirty="0" smtClean="0">
                <a:solidFill>
                  <a:srgbClr val="75787B"/>
                </a:solidFill>
              </a:rPr>
              <a:t>o che non ci devono essere segreti fra amici, </a:t>
            </a:r>
          </a:p>
          <a:p>
            <a:pPr algn="ctr"/>
            <a:r>
              <a:rPr lang="it-IT" dirty="0" smtClean="0">
                <a:solidFill>
                  <a:srgbClr val="75787B"/>
                </a:solidFill>
              </a:rPr>
              <a:t>parenti (esclusi i genitori), ecc.</a:t>
            </a:r>
          </a:p>
          <a:p>
            <a:pPr algn="ctr"/>
            <a:r>
              <a:rPr lang="it-IT" dirty="0" smtClean="0">
                <a:solidFill>
                  <a:srgbClr val="75787B"/>
                </a:solidFill>
              </a:rPr>
              <a:t>Una forma di fiducia è non chiedere la password.</a:t>
            </a:r>
            <a:endParaRPr lang="it-IT" dirty="0">
              <a:solidFill>
                <a:srgbClr val="75787B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833563" y="3135332"/>
            <a:ext cx="52943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689D8"/>
                </a:solidFill>
                <a:latin typeface="Helvetica Neue"/>
                <a:cs typeface="Helvetica Neue"/>
              </a:rPr>
              <a:t>NON MANDARE MAI SULLA CHAT DI MESSENGER FOTO CHE NON VUOI SIANO DIFFUSE.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611316" y="3771900"/>
            <a:ext cx="5572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75787B"/>
                </a:solidFill>
              </a:rPr>
              <a:t>Questo vale per qualsiasi altro social.</a:t>
            </a:r>
            <a:endParaRPr lang="it-IT" dirty="0">
              <a:solidFill>
                <a:srgbClr val="7578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61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65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2937407" y="1824187"/>
            <a:ext cx="5853793" cy="1102519"/>
          </a:xfrm>
        </p:spPr>
        <p:txBody>
          <a:bodyPr/>
          <a:lstStyle/>
          <a:p>
            <a:pPr algn="r"/>
            <a:r>
              <a:rPr lang="it-IT" dirty="0" err="1" smtClean="0">
                <a:solidFill>
                  <a:schemeClr val="bg1"/>
                </a:solidFill>
              </a:rPr>
              <a:t>Instagram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896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128990"/>
            <a:ext cx="8035925" cy="523220"/>
          </a:xfrm>
        </p:spPr>
        <p:txBody>
          <a:bodyPr/>
          <a:lstStyle/>
          <a:p>
            <a:r>
              <a:rPr lang="it-IT" dirty="0" smtClean="0"/>
              <a:t>La tua Privacy</a:t>
            </a:r>
            <a:endParaRPr lang="it-IT" dirty="0"/>
          </a:p>
        </p:txBody>
      </p:sp>
      <p:sp>
        <p:nvSpPr>
          <p:cNvPr id="7" name="Segnaposto testo 2"/>
          <p:cNvSpPr txBox="1">
            <a:spLocks/>
          </p:cNvSpPr>
          <p:nvPr/>
        </p:nvSpPr>
        <p:spPr bwMode="auto">
          <a:xfrm>
            <a:off x="400051" y="735012"/>
            <a:ext cx="5722524" cy="413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it-IT" sz="1800" b="1" kern="1200" dirty="0" smtClean="0">
                <a:solidFill>
                  <a:srgbClr val="75787B"/>
                </a:solidFill>
                <a:latin typeface="Samsung InterFace" pitchFamily="34" charset="0"/>
                <a:ea typeface="맑은 고딕" pitchFamily="50" charset="-127"/>
                <a:cs typeface="+mn-cs"/>
              </a:defRPr>
            </a:lvl1pPr>
            <a:lvl2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it-IT" sz="1800" b="1" kern="1200" dirty="0" smtClean="0">
                <a:solidFill>
                  <a:srgbClr val="75787B"/>
                </a:solidFill>
                <a:latin typeface="Samsung InterFace" pitchFamily="34" charset="0"/>
                <a:ea typeface="맑은 고딕" pitchFamily="50" charset="-127"/>
                <a:cs typeface="+mn-cs"/>
              </a:defRPr>
            </a:lvl2pPr>
            <a:lvl3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it-IT" sz="1800" b="1" kern="1200" dirty="0" smtClean="0">
                <a:solidFill>
                  <a:srgbClr val="75787B"/>
                </a:solidFill>
                <a:latin typeface="Samsung InterFace" pitchFamily="34" charset="0"/>
                <a:ea typeface="맑은 고딕" pitchFamily="50" charset="-127"/>
                <a:cs typeface="+mn-cs"/>
              </a:defRPr>
            </a:lvl3pPr>
            <a:lvl4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it-IT" sz="1800" b="1" kern="1200" dirty="0" smtClean="0">
                <a:solidFill>
                  <a:srgbClr val="75787B"/>
                </a:solidFill>
                <a:latin typeface="Samsung InterFace" pitchFamily="34" charset="0"/>
                <a:ea typeface="맑은 고딕" pitchFamily="50" charset="-127"/>
                <a:cs typeface="+mn-cs"/>
              </a:defRPr>
            </a:lvl4pPr>
            <a:lvl5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it-IT" sz="1800" b="1" kern="1200" dirty="0" smtClean="0">
                <a:solidFill>
                  <a:srgbClr val="75787B"/>
                </a:solidFill>
                <a:latin typeface="Samsung InterFace" pitchFamily="34" charset="0"/>
                <a:ea typeface="맑은 고딕" pitchFamily="50" charset="-127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0" dirty="0" smtClean="0">
                <a:solidFill>
                  <a:srgbClr val="0689D8"/>
                </a:solidFill>
              </a:rPr>
              <a:t>Controllo </a:t>
            </a:r>
            <a:r>
              <a:rPr lang="it-IT" sz="1400" b="0" dirty="0">
                <a:solidFill>
                  <a:srgbClr val="0689D8"/>
                </a:solidFill>
              </a:rPr>
              <a:t>della tua </a:t>
            </a:r>
            <a:r>
              <a:rPr lang="it-IT" sz="1400" b="0" dirty="0" smtClean="0">
                <a:solidFill>
                  <a:srgbClr val="0689D8"/>
                </a:solidFill>
              </a:rPr>
              <a:t>visibilità: impostazione </a:t>
            </a:r>
            <a:r>
              <a:rPr lang="it-IT" sz="1400" b="0" dirty="0">
                <a:solidFill>
                  <a:srgbClr val="0689D8"/>
                </a:solidFill>
              </a:rPr>
              <a:t>privata per le tue foto e i tuoi </a:t>
            </a:r>
            <a:r>
              <a:rPr lang="it-IT" sz="1400" b="0" dirty="0" smtClean="0">
                <a:solidFill>
                  <a:srgbClr val="0689D8"/>
                </a:solidFill>
              </a:rPr>
              <a:t>video</a:t>
            </a:r>
          </a:p>
          <a:p>
            <a:r>
              <a:rPr lang="it-IT" sz="1300" b="0" dirty="0" smtClean="0"/>
              <a:t>Imposta </a:t>
            </a:r>
            <a:r>
              <a:rPr lang="it-IT" sz="1300" b="0" dirty="0"/>
              <a:t>il tuo profilo come </a:t>
            </a:r>
            <a:r>
              <a:rPr lang="it-IT" sz="1300" dirty="0"/>
              <a:t>«Privato» </a:t>
            </a:r>
            <a:endParaRPr lang="it-IT" sz="1300" dirty="0" smtClean="0"/>
          </a:p>
          <a:p>
            <a:r>
              <a:rPr lang="it-IT" sz="1300" b="0" dirty="0" smtClean="0"/>
              <a:t>In questo modo </a:t>
            </a:r>
            <a:r>
              <a:rPr lang="it-IT" sz="1300" b="0" dirty="0" smtClean="0">
                <a:solidFill>
                  <a:srgbClr val="0689D8"/>
                </a:solidFill>
              </a:rPr>
              <a:t>i </a:t>
            </a:r>
            <a:r>
              <a:rPr lang="it-IT" sz="1300" b="0" dirty="0">
                <a:solidFill>
                  <a:srgbClr val="0689D8"/>
                </a:solidFill>
              </a:rPr>
              <a:t>tuoi post </a:t>
            </a:r>
            <a:r>
              <a:rPr lang="it-IT" sz="1300" b="0" dirty="0" smtClean="0">
                <a:solidFill>
                  <a:srgbClr val="0689D8"/>
                </a:solidFill>
              </a:rPr>
              <a:t>sono visibili </a:t>
            </a:r>
            <a:r>
              <a:rPr lang="it-IT" sz="1300" b="0" dirty="0">
                <a:solidFill>
                  <a:srgbClr val="0689D8"/>
                </a:solidFill>
              </a:rPr>
              <a:t>solo ai </a:t>
            </a:r>
            <a:r>
              <a:rPr lang="it-IT" sz="1300" b="0" dirty="0" smtClean="0">
                <a:solidFill>
                  <a:srgbClr val="0689D8"/>
                </a:solidFill>
              </a:rPr>
              <a:t>tuoi </a:t>
            </a:r>
            <a:r>
              <a:rPr lang="it-IT" sz="1300" b="0" i="1" dirty="0" smtClean="0">
                <a:solidFill>
                  <a:srgbClr val="0689D8"/>
                </a:solidFill>
              </a:rPr>
              <a:t>seguaci </a:t>
            </a:r>
            <a:r>
              <a:rPr lang="it-IT" sz="1300" b="0" dirty="0" smtClean="0"/>
              <a:t>e NON verranno visualizzati </a:t>
            </a:r>
            <a:r>
              <a:rPr lang="it-IT" sz="1300" b="0" dirty="0"/>
              <a:t>nella tab </a:t>
            </a:r>
            <a:r>
              <a:rPr lang="it-IT" sz="1300" b="0" dirty="0" smtClean="0"/>
              <a:t>»Cerca </a:t>
            </a:r>
            <a:r>
              <a:rPr lang="it-IT" sz="1300" b="0" dirty="0"/>
              <a:t>ed </a:t>
            </a:r>
            <a:r>
              <a:rPr lang="it-IT" sz="1300" b="0" dirty="0" smtClean="0"/>
              <a:t>esplora».</a:t>
            </a:r>
          </a:p>
          <a:p>
            <a:endParaRPr lang="it-IT" sz="1300" b="0" dirty="0" smtClean="0"/>
          </a:p>
          <a:p>
            <a:r>
              <a:rPr lang="it-IT" sz="1300" b="0" dirty="0" smtClean="0"/>
              <a:t>Gli </a:t>
            </a:r>
            <a:r>
              <a:rPr lang="it-IT" sz="1300" b="0" dirty="0" err="1"/>
              <a:t>hashtag</a:t>
            </a:r>
            <a:r>
              <a:rPr lang="it-IT" sz="1300" b="0" dirty="0"/>
              <a:t> alle tue foto e ai tuoi video saranno visibili solo a te e ai tuoi seguaci o alle persone a cui ha inviato le foto e i video tramite </a:t>
            </a:r>
            <a:r>
              <a:rPr lang="it-IT" sz="1300" b="0" dirty="0" err="1"/>
              <a:t>Instagram</a:t>
            </a:r>
            <a:r>
              <a:rPr lang="it-IT" sz="1300" b="0" dirty="0"/>
              <a:t> </a:t>
            </a:r>
            <a:r>
              <a:rPr lang="it-IT" sz="1300" b="0" dirty="0" smtClean="0"/>
              <a:t>Direct.</a:t>
            </a:r>
          </a:p>
          <a:p>
            <a:endParaRPr lang="it-IT" sz="1300" b="0" dirty="0"/>
          </a:p>
          <a:p>
            <a:pPr lvl="3"/>
            <a:r>
              <a:rPr lang="it-IT" sz="1300" b="0" dirty="0" smtClean="0"/>
              <a:t>Attenzione: se condividi una </a:t>
            </a:r>
            <a:r>
              <a:rPr lang="it-IT" sz="1300" b="0" dirty="0"/>
              <a:t>foto o un video su un </a:t>
            </a:r>
            <a:r>
              <a:rPr lang="it-IT" sz="1300" b="0" dirty="0" smtClean="0"/>
              <a:t>altro social </a:t>
            </a:r>
            <a:r>
              <a:rPr lang="it-IT" sz="1300" b="0" dirty="0"/>
              <a:t>network (come Twitter, Facebook, </a:t>
            </a:r>
            <a:r>
              <a:rPr lang="it-IT" sz="1300" b="0" dirty="0" smtClean="0"/>
              <a:t>etc.) </a:t>
            </a:r>
            <a:r>
              <a:rPr lang="it-IT" sz="1300" b="0" dirty="0"/>
              <a:t>usando Instagram, l'immagine sarà visibile </a:t>
            </a:r>
            <a:r>
              <a:rPr lang="it-IT" sz="1300" b="0" dirty="0" smtClean="0"/>
              <a:t>e </a:t>
            </a:r>
            <a:r>
              <a:rPr lang="it-IT" sz="1300" b="0" dirty="0"/>
              <a:t>il link del contenuto sarà </a:t>
            </a:r>
            <a:r>
              <a:rPr lang="it-IT" sz="1300" b="0" dirty="0" smtClean="0"/>
              <a:t>attivo: </a:t>
            </a:r>
            <a:r>
              <a:rPr lang="it-IT" sz="1300" b="0" dirty="0" smtClean="0">
                <a:solidFill>
                  <a:srgbClr val="0689D8"/>
                </a:solidFill>
              </a:rPr>
              <a:t>chiunque </a:t>
            </a:r>
            <a:r>
              <a:rPr lang="it-IT" sz="1300" b="0" dirty="0">
                <a:solidFill>
                  <a:srgbClr val="0689D8"/>
                </a:solidFill>
              </a:rPr>
              <a:t>abbia accesso al link diretto/all'URL dell'immagine potrà vedere la </a:t>
            </a:r>
            <a:r>
              <a:rPr lang="it-IT" sz="1300" b="0" dirty="0" smtClean="0">
                <a:solidFill>
                  <a:srgbClr val="0689D8"/>
                </a:solidFill>
              </a:rPr>
              <a:t>foto.</a:t>
            </a:r>
          </a:p>
          <a:p>
            <a:endParaRPr lang="it-IT" sz="1300" b="0" dirty="0" smtClean="0"/>
          </a:p>
          <a:p>
            <a:endParaRPr lang="it-IT" sz="1300" b="0" dirty="0"/>
          </a:p>
          <a:p>
            <a:r>
              <a:rPr lang="it-IT" sz="1300" b="0" dirty="0">
                <a:solidFill>
                  <a:srgbClr val="0689D8"/>
                </a:solidFill>
              </a:rPr>
              <a:t>Per impedire a qualcuno di seguirti, puoi bloccare la persona in </a:t>
            </a:r>
            <a:r>
              <a:rPr lang="it-IT" sz="1300" b="0" dirty="0" smtClean="0">
                <a:solidFill>
                  <a:srgbClr val="0689D8"/>
                </a:solidFill>
              </a:rPr>
              <a:t>questione. </a:t>
            </a:r>
            <a:r>
              <a:rPr lang="it-IT" sz="1300" b="0" dirty="0" smtClean="0"/>
              <a:t>(non </a:t>
            </a:r>
            <a:r>
              <a:rPr lang="it-IT" sz="1300" b="0" dirty="0"/>
              <a:t>ricevono nessuna </a:t>
            </a:r>
            <a:r>
              <a:rPr lang="it-IT" sz="1300" b="0" dirty="0" smtClean="0"/>
              <a:t>notifica)</a:t>
            </a:r>
            <a:endParaRPr lang="it-IT" sz="1300" b="0" dirty="0"/>
          </a:p>
          <a:p>
            <a:endParaRPr lang="it-IT" sz="1300" b="0" dirty="0" smtClean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7391" y="735238"/>
            <a:ext cx="2139681" cy="3803877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5" name="Rettangolo 4"/>
          <p:cNvSpPr/>
          <p:nvPr/>
        </p:nvSpPr>
        <p:spPr>
          <a:xfrm>
            <a:off x="6384470" y="2286001"/>
            <a:ext cx="1943099" cy="3265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7320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D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2937407" y="1824187"/>
            <a:ext cx="5853793" cy="1102519"/>
          </a:xfrm>
        </p:spPr>
        <p:txBody>
          <a:bodyPr/>
          <a:lstStyle/>
          <a:p>
            <a:pPr algn="r"/>
            <a:r>
              <a:rPr lang="it-IT" dirty="0" err="1" smtClean="0">
                <a:solidFill>
                  <a:schemeClr val="bg1"/>
                </a:solidFill>
              </a:rPr>
              <a:t>WhatsApp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766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4397379" y="2760545"/>
            <a:ext cx="4079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rgbClr val="FFFFFF"/>
                </a:solidFill>
              </a:rPr>
              <a:t>Una breve guida per saperne di più.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400050" y="143439"/>
            <a:ext cx="8035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689D8"/>
                </a:solidFill>
                <a:latin typeface="Samsung InterFace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89D8"/>
                </a:solidFill>
                <a:effectLst/>
                <a:uLnTx/>
                <a:uFillTx/>
                <a:latin typeface="Samsung InterFace Black" pitchFamily="34" charset="0"/>
                <a:ea typeface="+mj-ea"/>
                <a:cs typeface="+mj-cs"/>
              </a:rPr>
              <a:t>Il tuo profilo su </a:t>
            </a:r>
            <a:r>
              <a:rPr lang="it-IT" sz="2400" dirty="0" err="1" smtClean="0"/>
              <a:t>WhatsApp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89D8"/>
                </a:solidFill>
                <a:effectLst/>
                <a:uLnTx/>
                <a:uFillTx/>
                <a:latin typeface="Samsung InterFace Black" pitchFamily="34" charset="0"/>
                <a:ea typeface="+mj-ea"/>
                <a:cs typeface="+mj-cs"/>
              </a:rPr>
              <a:t> 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0689D8"/>
              </a:solidFill>
              <a:effectLst/>
              <a:uLnTx/>
              <a:uFillTx/>
              <a:latin typeface="Samsung InterFace Black" pitchFamily="34" charset="0"/>
              <a:ea typeface="+mj-ea"/>
              <a:cs typeface="+mj-cs"/>
            </a:endParaRPr>
          </a:p>
        </p:txBody>
      </p:sp>
      <p:sp>
        <p:nvSpPr>
          <p:cNvPr id="8" name="Segnaposto testo 2"/>
          <p:cNvSpPr txBox="1">
            <a:spLocks/>
          </p:cNvSpPr>
          <p:nvPr/>
        </p:nvSpPr>
        <p:spPr bwMode="auto">
          <a:xfrm>
            <a:off x="312731" y="690564"/>
            <a:ext cx="8058452" cy="37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it-IT" sz="1800" b="1" kern="1200" dirty="0" smtClean="0">
                <a:solidFill>
                  <a:srgbClr val="75787B"/>
                </a:solidFill>
                <a:latin typeface="Samsung InterFace" pitchFamily="34" charset="0"/>
                <a:ea typeface="맑은 고딕" pitchFamily="50" charset="-127"/>
                <a:cs typeface="+mn-cs"/>
              </a:defRPr>
            </a:lvl1pPr>
            <a:lvl2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it-IT" sz="1800" b="1" kern="1200" dirty="0" smtClean="0">
                <a:solidFill>
                  <a:srgbClr val="75787B"/>
                </a:solidFill>
                <a:latin typeface="Samsung InterFace" pitchFamily="34" charset="0"/>
                <a:ea typeface="맑은 고딕" pitchFamily="50" charset="-127"/>
                <a:cs typeface="+mn-cs"/>
              </a:defRPr>
            </a:lvl2pPr>
            <a:lvl3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it-IT" sz="1800" b="1" kern="1200" dirty="0" smtClean="0">
                <a:solidFill>
                  <a:srgbClr val="75787B"/>
                </a:solidFill>
                <a:latin typeface="Samsung InterFace" pitchFamily="34" charset="0"/>
                <a:ea typeface="맑은 고딕" pitchFamily="50" charset="-127"/>
                <a:cs typeface="+mn-cs"/>
              </a:defRPr>
            </a:lvl3pPr>
            <a:lvl4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it-IT" sz="1800" b="1" kern="1200" dirty="0" smtClean="0">
                <a:solidFill>
                  <a:srgbClr val="75787B"/>
                </a:solidFill>
                <a:latin typeface="Samsung InterFace" pitchFamily="34" charset="0"/>
                <a:ea typeface="맑은 고딕" pitchFamily="50" charset="-127"/>
                <a:cs typeface="+mn-cs"/>
              </a:defRPr>
            </a:lvl4pPr>
            <a:lvl5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it-IT" sz="1800" b="1" kern="1200" dirty="0" smtClean="0">
                <a:solidFill>
                  <a:srgbClr val="75787B"/>
                </a:solidFill>
                <a:latin typeface="Samsung InterFace" pitchFamily="34" charset="0"/>
                <a:ea typeface="맑은 고딕" pitchFamily="50" charset="-127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600" b="0" dirty="0" smtClean="0">
              <a:latin typeface="Helvetica Neue"/>
              <a:cs typeface="Helvetica Neue"/>
            </a:endParaRPr>
          </a:p>
          <a:p>
            <a:r>
              <a:rPr lang="it-IT" sz="1600" b="0" dirty="0" smtClean="0">
                <a:latin typeface="Helvetica Neue"/>
                <a:cs typeface="Helvetica Neue"/>
              </a:rPr>
              <a:t>Il </a:t>
            </a:r>
            <a:r>
              <a:rPr lang="it-IT" sz="1600" b="0" dirty="0">
                <a:latin typeface="Helvetica Neue"/>
                <a:cs typeface="Helvetica Neue"/>
              </a:rPr>
              <a:t>tuo profilo </a:t>
            </a:r>
            <a:r>
              <a:rPr lang="it-IT" sz="1600" b="0" dirty="0" smtClean="0">
                <a:latin typeface="Helvetica Neue"/>
                <a:cs typeface="Helvetica Neue"/>
              </a:rPr>
              <a:t>mostra a chi è nella tua rubrica: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b="0" dirty="0" smtClean="0">
                <a:latin typeface="Helvetica Neue"/>
                <a:cs typeface="Helvetica Neue"/>
              </a:rPr>
              <a:t>La tua foto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b="0" dirty="0" smtClean="0">
                <a:latin typeface="Helvetica Neue"/>
                <a:cs typeface="Helvetica Neue"/>
              </a:rPr>
              <a:t>Il tuo nome o nickname </a:t>
            </a:r>
          </a:p>
          <a:p>
            <a:endParaRPr lang="it-IT" sz="1600" b="0" dirty="0" smtClean="0">
              <a:latin typeface="Helvetica Neue"/>
              <a:cs typeface="Helvetica Neue"/>
            </a:endParaRPr>
          </a:p>
          <a:p>
            <a:r>
              <a:rPr lang="it-IT" sz="1600" b="0" dirty="0">
                <a:latin typeface="Helvetica Neue"/>
                <a:cs typeface="Helvetica Neue"/>
              </a:rPr>
              <a:t>Come funziona </a:t>
            </a:r>
            <a:r>
              <a:rPr lang="it-IT" sz="1600" b="0" dirty="0" err="1">
                <a:latin typeface="Helvetica Neue"/>
                <a:cs typeface="Helvetica Neue"/>
              </a:rPr>
              <a:t>WhatsApp</a:t>
            </a:r>
            <a:r>
              <a:rPr lang="it-IT" sz="1600" b="0" dirty="0">
                <a:latin typeface="Helvetica Neue"/>
                <a:cs typeface="Helvetica Neue"/>
              </a:rPr>
              <a:t>?</a:t>
            </a:r>
          </a:p>
          <a:p>
            <a:r>
              <a:rPr lang="it-IT" sz="1600" b="0" dirty="0" smtClean="0">
                <a:latin typeface="Helvetica Neue"/>
                <a:cs typeface="Helvetica Neue"/>
              </a:rPr>
              <a:t>Mette in contatto semplicemente tramite numero del cellulare. </a:t>
            </a:r>
          </a:p>
          <a:p>
            <a:endParaRPr lang="it-IT" sz="1600" b="0" dirty="0">
              <a:latin typeface="Helvetica Neue"/>
              <a:cs typeface="Helvetica Neue"/>
            </a:endParaRPr>
          </a:p>
          <a:p>
            <a:r>
              <a:rPr lang="it-IT" sz="1600" b="0" dirty="0" smtClean="0">
                <a:latin typeface="Helvetica Neue"/>
                <a:cs typeface="Helvetica Neue"/>
              </a:rPr>
              <a:t>E questo cosa significa?</a:t>
            </a:r>
            <a:endParaRPr lang="it-IT" sz="1600" b="0" dirty="0">
              <a:latin typeface="Helvetica Neue"/>
              <a:cs typeface="Helvetica Neue"/>
            </a:endParaRPr>
          </a:p>
          <a:p>
            <a:pPr>
              <a:spcBef>
                <a:spcPts val="0"/>
              </a:spcBef>
            </a:pPr>
            <a:r>
              <a:rPr lang="it-IT" sz="1500" b="0" dirty="0">
                <a:solidFill>
                  <a:srgbClr val="0689D8"/>
                </a:solidFill>
                <a:latin typeface="Helvetica Neue"/>
                <a:cs typeface="Helvetica Neue"/>
              </a:rPr>
              <a:t>Tutti possono vedere il tuo profilo </a:t>
            </a:r>
            <a:r>
              <a:rPr lang="it-IT" sz="1500" b="0" dirty="0" smtClean="0">
                <a:solidFill>
                  <a:srgbClr val="0689D8"/>
                </a:solidFill>
                <a:latin typeface="Helvetica Neue"/>
                <a:cs typeface="Helvetica Neue"/>
              </a:rPr>
              <a:t>e quando hai effettuato il tuo ultimo accesso se hanno il tuo numero</a:t>
            </a:r>
            <a:r>
              <a:rPr lang="it-IT" sz="1500" b="0" dirty="0">
                <a:latin typeface="Helvetica Neue"/>
                <a:cs typeface="Helvetica Neue"/>
              </a:rPr>
              <a:t>.</a:t>
            </a:r>
            <a:r>
              <a:rPr lang="it-IT" sz="1500" b="0" dirty="0" smtClean="0">
                <a:latin typeface="Helvetica Neue"/>
                <a:cs typeface="Helvetica Neue"/>
              </a:rPr>
              <a:t> </a:t>
            </a:r>
          </a:p>
          <a:p>
            <a:pPr>
              <a:spcBef>
                <a:spcPts val="0"/>
              </a:spcBef>
            </a:pPr>
            <a:endParaRPr lang="it-IT" sz="1500" b="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68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6622" y="559711"/>
            <a:ext cx="2246607" cy="3993969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 bwMode="auto">
          <a:xfrm>
            <a:off x="400050" y="127110"/>
            <a:ext cx="8035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689D8"/>
                </a:solidFill>
                <a:latin typeface="Samsung InterFace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89D8"/>
                </a:solidFill>
                <a:effectLst/>
                <a:uLnTx/>
                <a:uFillTx/>
                <a:latin typeface="Samsung InterFace Black" pitchFamily="34" charset="0"/>
                <a:ea typeface="+mj-ea"/>
                <a:cs typeface="+mj-cs"/>
              </a:rPr>
              <a:t>La tua Privacy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0689D8"/>
              </a:solidFill>
              <a:effectLst/>
              <a:uLnTx/>
              <a:uFillTx/>
              <a:latin typeface="Samsung InterFace Black" pitchFamily="34" charset="0"/>
              <a:ea typeface="+mj-ea"/>
              <a:cs typeface="+mj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8608" y="620531"/>
            <a:ext cx="4251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689D8"/>
                </a:solidFill>
                <a:latin typeface="Helvetica Neue"/>
                <a:cs typeface="Helvetica Neue"/>
              </a:rPr>
              <a:t>Capitolo 1 – </a:t>
            </a:r>
            <a:r>
              <a:rPr lang="it-IT" b="1" dirty="0" smtClean="0">
                <a:solidFill>
                  <a:srgbClr val="0689D8"/>
                </a:solidFill>
                <a:latin typeface="Helvetica Neue"/>
                <a:cs typeface="Helvetica Neue"/>
              </a:rPr>
              <a:t>Online/Offline</a:t>
            </a:r>
          </a:p>
          <a:p>
            <a:endParaRPr lang="it-IT" dirty="0" smtClean="0">
              <a:solidFill>
                <a:srgbClr val="0689D8"/>
              </a:solidFill>
              <a:latin typeface="Helvetica Neue"/>
              <a:cs typeface="Helvetica Neue"/>
            </a:endParaRPr>
          </a:p>
          <a:p>
            <a:r>
              <a:rPr lang="it-IT" dirty="0" smtClean="0">
                <a:solidFill>
                  <a:srgbClr val="0689D8"/>
                </a:solidFill>
                <a:latin typeface="Helvetica Neue"/>
                <a:cs typeface="Helvetica Neue"/>
              </a:rPr>
              <a:t>Come non far sapere a tutti quando sei online? </a:t>
            </a:r>
            <a:endParaRPr lang="it-IT" dirty="0">
              <a:solidFill>
                <a:srgbClr val="0689D8"/>
              </a:solidFill>
              <a:latin typeface="Helvetica Neue"/>
              <a:cs typeface="Helvetica Neue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17492" y="2111378"/>
            <a:ext cx="298449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it-IT" sz="1400" dirty="0">
                <a:solidFill>
                  <a:srgbClr val="75787B"/>
                </a:solidFill>
                <a:latin typeface="Helvetica Neue"/>
                <a:cs typeface="Helvetica Neue"/>
              </a:rPr>
              <a:t>c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licca su </a:t>
            </a:r>
            <a:r>
              <a:rPr lang="it-IT" sz="1400" dirty="0" smtClean="0">
                <a:solidFill>
                  <a:srgbClr val="0689D8"/>
                </a:solidFill>
                <a:latin typeface="Helvetica Neue"/>
                <a:cs typeface="Helvetica Neue"/>
              </a:rPr>
              <a:t>Impostazioni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;</a:t>
            </a:r>
          </a:p>
          <a:p>
            <a:pPr marL="285750" indent="-285750">
              <a:buFont typeface="Wingdings" charset="2"/>
              <a:buChar char="§"/>
            </a:pPr>
            <a:r>
              <a:rPr lang="it-IT" sz="1400" dirty="0">
                <a:solidFill>
                  <a:srgbClr val="75787B"/>
                </a:solidFill>
                <a:latin typeface="Helvetica Neue"/>
                <a:cs typeface="Helvetica Neue"/>
              </a:rPr>
              <a:t>s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eleziona</a:t>
            </a:r>
            <a:r>
              <a:rPr lang="it-IT" sz="1400" dirty="0" smtClean="0">
                <a:solidFill>
                  <a:srgbClr val="0689D8"/>
                </a:solidFill>
                <a:latin typeface="Helvetica Neue"/>
                <a:cs typeface="Helvetica Neue"/>
              </a:rPr>
              <a:t> Account 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e poi </a:t>
            </a:r>
            <a:r>
              <a:rPr lang="it-IT" sz="1400" dirty="0" smtClean="0">
                <a:solidFill>
                  <a:srgbClr val="0689D8"/>
                </a:solidFill>
                <a:latin typeface="Helvetica Neue"/>
                <a:cs typeface="Helvetica Neue"/>
              </a:rPr>
              <a:t>Privacy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;</a:t>
            </a:r>
          </a:p>
          <a:p>
            <a:pPr marL="285750" indent="-285750">
              <a:buFont typeface="Wingdings" charset="2"/>
              <a:buChar char="§"/>
            </a:pP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imposta “</a:t>
            </a:r>
            <a:r>
              <a:rPr lang="it-IT" sz="1400" dirty="0" smtClean="0">
                <a:solidFill>
                  <a:srgbClr val="0689D8"/>
                </a:solidFill>
                <a:latin typeface="Helvetica Neue"/>
                <a:cs typeface="Helvetica Neue"/>
              </a:rPr>
              <a:t>Nessuno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” per “</a:t>
            </a:r>
            <a:r>
              <a:rPr lang="it-IT" sz="1400" dirty="0" smtClean="0">
                <a:solidFill>
                  <a:srgbClr val="0689D8"/>
                </a:solidFill>
                <a:latin typeface="Helvetica Neue"/>
                <a:cs typeface="Helvetica Neue"/>
              </a:rPr>
              <a:t>Ultimo accesso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”.  </a:t>
            </a:r>
          </a:p>
          <a:p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68314" y="3702904"/>
            <a:ext cx="2984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17492" y="3889375"/>
            <a:ext cx="3413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dirty="0" smtClean="0">
                <a:solidFill>
                  <a:srgbClr val="75787B"/>
                </a:solidFill>
                <a:latin typeface="Helvetica Neue"/>
                <a:cs typeface="Helvetica Neue"/>
              </a:rPr>
              <a:t>Così facendo, nessuno potrà vedere l’orario del tuo ultimo accesso a </a:t>
            </a:r>
            <a:r>
              <a:rPr lang="it-IT" sz="1300" dirty="0" err="1" smtClean="0">
                <a:solidFill>
                  <a:srgbClr val="75787B"/>
                </a:solidFill>
                <a:latin typeface="Helvetica Neue"/>
                <a:cs typeface="Helvetica Neue"/>
              </a:rPr>
              <a:t>WhatsApp</a:t>
            </a:r>
            <a:r>
              <a:rPr lang="it-IT" sz="1300" dirty="0" smtClean="0">
                <a:solidFill>
                  <a:srgbClr val="75787B"/>
                </a:solidFill>
                <a:latin typeface="Helvetica Neue"/>
                <a:cs typeface="Helvetica Neue"/>
              </a:rPr>
              <a:t>.</a:t>
            </a:r>
            <a:endParaRPr lang="it-IT" sz="1300" dirty="0">
              <a:solidFill>
                <a:srgbClr val="75787B"/>
              </a:solidFill>
              <a:latin typeface="Helvetica Neue"/>
              <a:cs typeface="Helvetica Neue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1298" y="559711"/>
            <a:ext cx="2246608" cy="3993969"/>
          </a:xfrm>
          <a:prstGeom prst="rect">
            <a:avLst/>
          </a:prstGeom>
        </p:spPr>
      </p:pic>
      <p:sp>
        <p:nvSpPr>
          <p:cNvPr id="2" name="Cornice 1"/>
          <p:cNvSpPr/>
          <p:nvPr/>
        </p:nvSpPr>
        <p:spPr>
          <a:xfrm>
            <a:off x="4302033" y="1319633"/>
            <a:ext cx="1882373" cy="287819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" name="Cornice 14"/>
          <p:cNvSpPr/>
          <p:nvPr/>
        </p:nvSpPr>
        <p:spPr>
          <a:xfrm>
            <a:off x="6728738" y="2706555"/>
            <a:ext cx="1882373" cy="287819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458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6953" y="569219"/>
            <a:ext cx="2253682" cy="4006545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 bwMode="auto">
          <a:xfrm>
            <a:off x="400050" y="127110"/>
            <a:ext cx="8035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689D8"/>
                </a:solidFill>
                <a:latin typeface="Samsung InterFace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89D8"/>
                </a:solidFill>
                <a:effectLst/>
                <a:uLnTx/>
                <a:uFillTx/>
                <a:latin typeface="Samsung InterFace Black" pitchFamily="34" charset="0"/>
                <a:ea typeface="+mj-ea"/>
                <a:cs typeface="+mj-cs"/>
              </a:rPr>
              <a:t>La tua Privacy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0689D8"/>
              </a:solidFill>
              <a:effectLst/>
              <a:uLnTx/>
              <a:uFillTx/>
              <a:latin typeface="Samsung InterFace Black" pitchFamily="34" charset="0"/>
              <a:ea typeface="+mj-ea"/>
              <a:cs typeface="+mj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8608" y="620531"/>
            <a:ext cx="4251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689D8"/>
                </a:solidFill>
                <a:latin typeface="Helvetica Neue"/>
                <a:cs typeface="Helvetica Neue"/>
              </a:rPr>
              <a:t>Capitolo 2 – </a:t>
            </a:r>
            <a:r>
              <a:rPr lang="it-IT" b="1" dirty="0" smtClean="0">
                <a:solidFill>
                  <a:srgbClr val="0689D8"/>
                </a:solidFill>
                <a:latin typeface="Helvetica Neue"/>
                <a:cs typeface="Helvetica Neue"/>
              </a:rPr>
              <a:t>Foto profilo</a:t>
            </a:r>
          </a:p>
          <a:p>
            <a:endParaRPr lang="it-IT" dirty="0" smtClean="0">
              <a:solidFill>
                <a:srgbClr val="0689D8"/>
              </a:solidFill>
              <a:latin typeface="Helvetica Neue"/>
              <a:cs typeface="Helvetica Neue"/>
            </a:endParaRPr>
          </a:p>
          <a:p>
            <a:r>
              <a:rPr lang="it-IT" dirty="0" smtClean="0">
                <a:solidFill>
                  <a:srgbClr val="0689D8"/>
                </a:solidFill>
                <a:latin typeface="Helvetica Neue"/>
                <a:cs typeface="Helvetica Neue"/>
              </a:rPr>
              <a:t>Come non mostrare a tutti la tua foto?</a:t>
            </a:r>
            <a:endParaRPr lang="it-IT" dirty="0">
              <a:solidFill>
                <a:srgbClr val="0689D8"/>
              </a:solidFill>
              <a:latin typeface="Helvetica Neue"/>
              <a:cs typeface="Helvetica Neue"/>
            </a:endParaRPr>
          </a:p>
        </p:txBody>
      </p:sp>
      <p:sp>
        <p:nvSpPr>
          <p:cNvPr id="2" name="Cornice 1"/>
          <p:cNvSpPr/>
          <p:nvPr/>
        </p:nvSpPr>
        <p:spPr>
          <a:xfrm>
            <a:off x="6821820" y="2357190"/>
            <a:ext cx="1868155" cy="356096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17492" y="2111378"/>
            <a:ext cx="298449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it-IT" sz="1400" dirty="0">
                <a:solidFill>
                  <a:srgbClr val="75787B"/>
                </a:solidFill>
                <a:latin typeface="Helvetica Neue"/>
                <a:cs typeface="Helvetica Neue"/>
              </a:rPr>
              <a:t>c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licca su </a:t>
            </a:r>
            <a:r>
              <a:rPr lang="it-IT" sz="1400" dirty="0" smtClean="0">
                <a:solidFill>
                  <a:srgbClr val="0689D8"/>
                </a:solidFill>
                <a:latin typeface="Helvetica Neue"/>
                <a:cs typeface="Helvetica Neue"/>
              </a:rPr>
              <a:t>Impostazioni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;</a:t>
            </a:r>
          </a:p>
          <a:p>
            <a:pPr marL="285750" indent="-285750">
              <a:buFont typeface="Wingdings" charset="2"/>
              <a:buChar char="§"/>
            </a:pPr>
            <a:r>
              <a:rPr lang="it-IT" sz="1400" dirty="0">
                <a:solidFill>
                  <a:srgbClr val="75787B"/>
                </a:solidFill>
                <a:latin typeface="Helvetica Neue"/>
                <a:cs typeface="Helvetica Neue"/>
              </a:rPr>
              <a:t>s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eleziona</a:t>
            </a:r>
            <a:r>
              <a:rPr lang="it-IT" sz="1400" dirty="0" smtClean="0">
                <a:solidFill>
                  <a:srgbClr val="0689D8"/>
                </a:solidFill>
                <a:latin typeface="Helvetica Neue"/>
                <a:cs typeface="Helvetica Neue"/>
              </a:rPr>
              <a:t> Account 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e poi </a:t>
            </a:r>
            <a:r>
              <a:rPr lang="it-IT" sz="1400" dirty="0" smtClean="0">
                <a:solidFill>
                  <a:srgbClr val="0689D8"/>
                </a:solidFill>
                <a:latin typeface="Helvetica Neue"/>
                <a:cs typeface="Helvetica Neue"/>
              </a:rPr>
              <a:t>Privacy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;</a:t>
            </a:r>
          </a:p>
          <a:p>
            <a:pPr marL="285750" indent="-285750">
              <a:buFont typeface="Wingdings" charset="2"/>
              <a:buChar char="§"/>
            </a:pP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imposta “</a:t>
            </a:r>
            <a:r>
              <a:rPr lang="it-IT" sz="1400" dirty="0" smtClean="0">
                <a:solidFill>
                  <a:srgbClr val="0689D8"/>
                </a:solidFill>
                <a:latin typeface="Helvetica Neue"/>
                <a:cs typeface="Helvetica Neue"/>
              </a:rPr>
              <a:t>I miei contatti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” per “</a:t>
            </a:r>
            <a:r>
              <a:rPr lang="it-IT" sz="1400" dirty="0" smtClean="0">
                <a:solidFill>
                  <a:srgbClr val="0689D8"/>
                </a:solidFill>
                <a:latin typeface="Helvetica Neue"/>
                <a:cs typeface="Helvetica Neue"/>
              </a:rPr>
              <a:t>Immagine del profilo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”.  </a:t>
            </a:r>
          </a:p>
          <a:p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68314" y="3702904"/>
            <a:ext cx="2984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17492" y="3889375"/>
            <a:ext cx="3413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dirty="0" smtClean="0">
                <a:solidFill>
                  <a:srgbClr val="75787B"/>
                </a:solidFill>
                <a:latin typeface="Helvetica Neue"/>
                <a:cs typeface="Helvetica Neue"/>
              </a:rPr>
              <a:t>Così facendo, solo i tuoi contatti potranno vedere la foto di profilo su </a:t>
            </a:r>
            <a:r>
              <a:rPr lang="it-IT" sz="1300" dirty="0" err="1" smtClean="0">
                <a:solidFill>
                  <a:srgbClr val="75787B"/>
                </a:solidFill>
                <a:latin typeface="Helvetica Neue"/>
                <a:cs typeface="Helvetica Neue"/>
              </a:rPr>
              <a:t>WhatsApp</a:t>
            </a:r>
            <a:r>
              <a:rPr lang="it-IT" sz="1300" dirty="0" smtClean="0">
                <a:solidFill>
                  <a:srgbClr val="75787B"/>
                </a:solidFill>
                <a:latin typeface="Helvetica Neue"/>
                <a:cs typeface="Helvetica Neue"/>
              </a:rPr>
              <a:t>.</a:t>
            </a:r>
            <a:endParaRPr lang="it-IT" sz="1300" dirty="0">
              <a:solidFill>
                <a:srgbClr val="75787B"/>
              </a:solidFill>
              <a:latin typeface="Helvetica Neue"/>
              <a:cs typeface="Helvetica Neue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5426" y="569220"/>
            <a:ext cx="2246608" cy="3993969"/>
          </a:xfrm>
          <a:prstGeom prst="rect">
            <a:avLst/>
          </a:prstGeom>
        </p:spPr>
      </p:pic>
      <p:sp>
        <p:nvSpPr>
          <p:cNvPr id="16" name="Cornice 15"/>
          <p:cNvSpPr/>
          <p:nvPr/>
        </p:nvSpPr>
        <p:spPr>
          <a:xfrm>
            <a:off x="4379066" y="1720705"/>
            <a:ext cx="1868155" cy="345866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066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4316" y="555625"/>
            <a:ext cx="2249327" cy="399880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Titolo 1"/>
          <p:cNvSpPr txBox="1">
            <a:spLocks/>
          </p:cNvSpPr>
          <p:nvPr/>
        </p:nvSpPr>
        <p:spPr bwMode="auto">
          <a:xfrm>
            <a:off x="400050" y="127110"/>
            <a:ext cx="8035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689D8"/>
                </a:solidFill>
                <a:latin typeface="Samsung InterFace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89D8"/>
                </a:solidFill>
                <a:effectLst/>
                <a:uLnTx/>
                <a:uFillTx/>
                <a:latin typeface="Samsung InterFace Black" pitchFamily="34" charset="0"/>
                <a:ea typeface="+mj-ea"/>
                <a:cs typeface="+mj-cs"/>
              </a:rPr>
              <a:t>La tua Privacy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0689D8"/>
              </a:solidFill>
              <a:effectLst/>
              <a:uLnTx/>
              <a:uFillTx/>
              <a:latin typeface="Samsung InterFace Black" pitchFamily="34" charset="0"/>
              <a:ea typeface="+mj-ea"/>
              <a:cs typeface="+mj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8608" y="620531"/>
            <a:ext cx="569780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689D8"/>
                </a:solidFill>
                <a:latin typeface="Helvetica Neue"/>
                <a:cs typeface="Helvetica Neue"/>
              </a:rPr>
              <a:t>Capitolo </a:t>
            </a:r>
            <a:r>
              <a:rPr lang="it-IT" dirty="0">
                <a:solidFill>
                  <a:srgbClr val="0689D8"/>
                </a:solidFill>
                <a:latin typeface="Helvetica Neue"/>
                <a:cs typeface="Helvetica Neue"/>
              </a:rPr>
              <a:t>3</a:t>
            </a:r>
            <a:r>
              <a:rPr lang="it-IT" dirty="0" smtClean="0">
                <a:solidFill>
                  <a:srgbClr val="0689D8"/>
                </a:solidFill>
                <a:latin typeface="Helvetica Neue"/>
                <a:cs typeface="Helvetica Neue"/>
              </a:rPr>
              <a:t> – </a:t>
            </a:r>
            <a:r>
              <a:rPr lang="it-IT" b="1" dirty="0" smtClean="0">
                <a:solidFill>
                  <a:srgbClr val="0689D8"/>
                </a:solidFill>
                <a:latin typeface="Helvetica Neue"/>
                <a:cs typeface="Helvetica Neue"/>
              </a:rPr>
              <a:t>Bloccare contatti</a:t>
            </a:r>
          </a:p>
          <a:p>
            <a:endParaRPr lang="it-IT" dirty="0" smtClean="0">
              <a:solidFill>
                <a:srgbClr val="0689D8"/>
              </a:solidFill>
              <a:latin typeface="Helvetica Neue"/>
              <a:cs typeface="Helvetica Neue"/>
            </a:endParaRPr>
          </a:p>
          <a:p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Ricorda che anche se cancelli un numero di telefono dalla tua rubrica, quel contatto continuerà a vederti online e potrà contattarti. </a:t>
            </a:r>
          </a:p>
          <a:p>
            <a:endParaRPr lang="it-IT" dirty="0">
              <a:solidFill>
                <a:srgbClr val="75787B"/>
              </a:solidFill>
              <a:latin typeface="Helvetica Neue"/>
              <a:cs typeface="Helvetica Neue"/>
            </a:endParaRPr>
          </a:p>
          <a:p>
            <a:r>
              <a:rPr lang="it-IT" dirty="0" smtClean="0">
                <a:solidFill>
                  <a:srgbClr val="75787B"/>
                </a:solidFill>
                <a:latin typeface="Helvetica Neue"/>
                <a:cs typeface="Helvetica Neue"/>
              </a:rPr>
              <a:t>La soluzione migliore? Bloccare.</a:t>
            </a:r>
            <a:endParaRPr lang="it-IT" dirty="0">
              <a:solidFill>
                <a:srgbClr val="75787B"/>
              </a:solidFill>
              <a:latin typeface="Helvetica Neue"/>
              <a:cs typeface="Helvetica Neue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35132" y="2234837"/>
            <a:ext cx="298449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it-IT" sz="1400" dirty="0">
                <a:solidFill>
                  <a:srgbClr val="75787B"/>
                </a:solidFill>
                <a:latin typeface="Helvetica Neue"/>
                <a:cs typeface="Helvetica Neue"/>
              </a:rPr>
              <a:t>c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licca su </a:t>
            </a:r>
            <a:r>
              <a:rPr lang="it-IT" sz="1400" dirty="0" smtClean="0">
                <a:solidFill>
                  <a:srgbClr val="0689D8"/>
                </a:solidFill>
                <a:latin typeface="Helvetica Neue"/>
                <a:cs typeface="Helvetica Neue"/>
              </a:rPr>
              <a:t>Impostazioni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;</a:t>
            </a:r>
          </a:p>
          <a:p>
            <a:pPr marL="285750" indent="-285750">
              <a:buFont typeface="Wingdings" charset="2"/>
              <a:buChar char="§"/>
            </a:pPr>
            <a:r>
              <a:rPr lang="it-IT" sz="1400" dirty="0">
                <a:solidFill>
                  <a:srgbClr val="75787B"/>
                </a:solidFill>
                <a:latin typeface="Helvetica Neue"/>
                <a:cs typeface="Helvetica Neue"/>
              </a:rPr>
              <a:t>s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eleziona</a:t>
            </a:r>
            <a:r>
              <a:rPr lang="it-IT" sz="1400" dirty="0" smtClean="0">
                <a:solidFill>
                  <a:srgbClr val="0689D8"/>
                </a:solidFill>
                <a:latin typeface="Helvetica Neue"/>
                <a:cs typeface="Helvetica Neue"/>
              </a:rPr>
              <a:t> Account 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e poi </a:t>
            </a:r>
            <a:r>
              <a:rPr lang="it-IT" sz="1400" dirty="0" smtClean="0">
                <a:solidFill>
                  <a:srgbClr val="0689D8"/>
                </a:solidFill>
                <a:latin typeface="Helvetica Neue"/>
                <a:cs typeface="Helvetica Neue"/>
              </a:rPr>
              <a:t>Privacy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;</a:t>
            </a:r>
          </a:p>
          <a:p>
            <a:pPr marL="285750" indent="-285750">
              <a:buFont typeface="Wingdings" charset="2"/>
              <a:buChar char="§"/>
            </a:pP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apri “</a:t>
            </a:r>
            <a:r>
              <a:rPr lang="it-IT" sz="1400" dirty="0" smtClean="0">
                <a:solidFill>
                  <a:srgbClr val="0689D8"/>
                </a:solidFill>
                <a:latin typeface="Helvetica Neue"/>
                <a:cs typeface="Helvetica Neue"/>
              </a:rPr>
              <a:t>Bloccati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” e “</a:t>
            </a:r>
            <a:r>
              <a:rPr lang="it-IT" sz="1400" dirty="0" smtClean="0">
                <a:solidFill>
                  <a:srgbClr val="0689D8"/>
                </a:solidFill>
                <a:latin typeface="Helvetica Neue"/>
                <a:cs typeface="Helvetica Neue"/>
              </a:rPr>
              <a:t>Aggiungi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” il contatto che desideri bloccare.</a:t>
            </a:r>
          </a:p>
          <a:p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68314" y="3702904"/>
            <a:ext cx="2984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70411" y="3554272"/>
            <a:ext cx="474511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dirty="0" smtClean="0">
                <a:solidFill>
                  <a:srgbClr val="75787B"/>
                </a:solidFill>
                <a:latin typeface="Helvetica Neue"/>
                <a:cs typeface="Helvetica Neue"/>
              </a:rPr>
              <a:t>In 24 ore </a:t>
            </a:r>
            <a:r>
              <a:rPr lang="it-IT" sz="1300" dirty="0" err="1" smtClean="0">
                <a:solidFill>
                  <a:srgbClr val="75787B"/>
                </a:solidFill>
                <a:latin typeface="Helvetica Neue"/>
                <a:cs typeface="Helvetica Neue"/>
              </a:rPr>
              <a:t>WhatsApp</a:t>
            </a:r>
            <a:r>
              <a:rPr lang="it-IT" sz="1300" dirty="0" smtClean="0">
                <a:solidFill>
                  <a:srgbClr val="75787B"/>
                </a:solidFill>
                <a:latin typeface="Helvetica Neue"/>
                <a:cs typeface="Helvetica Neue"/>
              </a:rPr>
              <a:t> garantisce di bloccare l’utente che non potrà più contattarti.</a:t>
            </a:r>
          </a:p>
          <a:p>
            <a:endParaRPr lang="it-IT" sz="1300" dirty="0">
              <a:solidFill>
                <a:srgbClr val="75787B"/>
              </a:solidFill>
              <a:latin typeface="Helvetica Neue"/>
              <a:cs typeface="Helvetica Neue"/>
            </a:endParaRPr>
          </a:p>
          <a:p>
            <a:r>
              <a:rPr lang="it-IT" sz="1300" dirty="0" smtClean="0">
                <a:solidFill>
                  <a:srgbClr val="75787B"/>
                </a:solidFill>
                <a:latin typeface="Helvetica Neue"/>
                <a:cs typeface="Helvetica Neue"/>
              </a:rPr>
              <a:t>N.B.: puoi bloccare una persona anche da “Info Contatto” direttamente dal suo profilo, la funzione si trova in fondo alla schermata.</a:t>
            </a:r>
            <a:endParaRPr lang="it-IT" sz="1300" dirty="0">
              <a:solidFill>
                <a:srgbClr val="75787B"/>
              </a:solidFill>
              <a:latin typeface="Helvetica Neue"/>
              <a:cs typeface="Helvetica Neue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124316" y="766354"/>
            <a:ext cx="2249327" cy="13622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1573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4397379" y="2760545"/>
            <a:ext cx="4079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rgbClr val="FFFFFF"/>
                </a:solidFill>
              </a:rPr>
              <a:t>Una breve guida per saperne di più.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55691" y="1055688"/>
            <a:ext cx="7182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689D8"/>
                </a:solidFill>
                <a:latin typeface="Helvetica Neue"/>
                <a:cs typeface="Helvetica Neue"/>
              </a:rPr>
              <a:t>NON COMUNICARE MAI IL TUO INDIRIZZO DI CASA A CHI NON CONOSCI </a:t>
            </a:r>
            <a:endParaRPr lang="it-IT" dirty="0">
              <a:solidFill>
                <a:srgbClr val="0689D8"/>
              </a:solidFill>
              <a:latin typeface="Helvetica Neue"/>
              <a:cs typeface="Helvetica Neue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611316" y="1635125"/>
            <a:ext cx="55721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75787B"/>
                </a:solidFill>
              </a:rPr>
              <a:t>Se non conosci una persona, non accettarla su </a:t>
            </a:r>
            <a:r>
              <a:rPr lang="it-IT" dirty="0" err="1" smtClean="0">
                <a:solidFill>
                  <a:srgbClr val="75787B"/>
                </a:solidFill>
              </a:rPr>
              <a:t>WhatsApp</a:t>
            </a:r>
            <a:r>
              <a:rPr lang="it-IT" dirty="0" smtClean="0">
                <a:solidFill>
                  <a:srgbClr val="75787B"/>
                </a:solidFill>
              </a:rPr>
              <a:t>. </a:t>
            </a:r>
          </a:p>
          <a:p>
            <a:pPr algn="ctr"/>
            <a:r>
              <a:rPr lang="it-IT" dirty="0" smtClean="0">
                <a:solidFill>
                  <a:srgbClr val="75787B"/>
                </a:solidFill>
              </a:rPr>
              <a:t>Se ti infastidisce, bloccala.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611316" y="3135332"/>
            <a:ext cx="5927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689D8"/>
                </a:solidFill>
                <a:latin typeface="Helvetica Neue"/>
                <a:cs typeface="Helvetica Neue"/>
              </a:rPr>
              <a:t>NON INVIARE IMMAGINI DI CUI POTRESTI POI PENTIRTI </a:t>
            </a:r>
          </a:p>
        </p:txBody>
      </p:sp>
    </p:spTree>
    <p:extLst>
      <p:ext uri="{BB962C8B-B14F-4D97-AF65-F5344CB8AC3E}">
        <p14:creationId xmlns:p14="http://schemas.microsoft.com/office/powerpoint/2010/main" xmlns="" val="199217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A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2937407" y="1824187"/>
            <a:ext cx="5853793" cy="1102519"/>
          </a:xfrm>
        </p:spPr>
        <p:txBody>
          <a:bodyPr/>
          <a:lstStyle/>
          <a:p>
            <a:pPr algn="r"/>
            <a:r>
              <a:rPr lang="it-IT" dirty="0" err="1" smtClean="0">
                <a:solidFill>
                  <a:schemeClr val="bg1"/>
                </a:solidFill>
              </a:rPr>
              <a:t>Facebook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701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2937407" y="1824187"/>
            <a:ext cx="5853793" cy="1102519"/>
          </a:xfrm>
        </p:spPr>
        <p:txBody>
          <a:bodyPr/>
          <a:lstStyle/>
          <a:p>
            <a:pPr algn="r"/>
            <a:r>
              <a:rPr lang="it-IT" dirty="0" err="1" smtClean="0">
                <a:solidFill>
                  <a:schemeClr val="bg1"/>
                </a:solidFill>
              </a:rPr>
              <a:t>Ask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97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4397379" y="2760545"/>
            <a:ext cx="4079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rgbClr val="FFFFFF"/>
                </a:solidFill>
              </a:rPr>
              <a:t>Una breve guida per saperne di più.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400050" y="143439"/>
            <a:ext cx="8035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689D8"/>
                </a:solidFill>
                <a:latin typeface="Samsung InterFace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89D8"/>
                </a:solidFill>
                <a:effectLst/>
                <a:uLnTx/>
                <a:uFillTx/>
                <a:latin typeface="Samsung InterFace Black" pitchFamily="34" charset="0"/>
                <a:ea typeface="+mj-ea"/>
                <a:cs typeface="+mj-cs"/>
              </a:rPr>
              <a:t>Il tuo profilo su </a:t>
            </a:r>
            <a:r>
              <a:rPr lang="it-IT" sz="2400" noProof="0" dirty="0" err="1" smtClean="0"/>
              <a:t>Ask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89D8"/>
                </a:solidFill>
                <a:effectLst/>
                <a:uLnTx/>
                <a:uFillTx/>
                <a:latin typeface="Samsung InterFace Black" pitchFamily="34" charset="0"/>
                <a:ea typeface="+mj-ea"/>
                <a:cs typeface="+mj-cs"/>
              </a:rPr>
              <a:t> 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0689D8"/>
              </a:solidFill>
              <a:effectLst/>
              <a:uLnTx/>
              <a:uFillTx/>
              <a:latin typeface="Samsung InterFace Black" pitchFamily="34" charset="0"/>
              <a:ea typeface="+mj-ea"/>
              <a:cs typeface="+mj-cs"/>
            </a:endParaRPr>
          </a:p>
        </p:txBody>
      </p:sp>
      <p:sp>
        <p:nvSpPr>
          <p:cNvPr id="8" name="Segnaposto testo 2"/>
          <p:cNvSpPr txBox="1">
            <a:spLocks/>
          </p:cNvSpPr>
          <p:nvPr/>
        </p:nvSpPr>
        <p:spPr bwMode="auto">
          <a:xfrm>
            <a:off x="312731" y="690564"/>
            <a:ext cx="8058452" cy="37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it-IT" sz="1800" b="1" kern="1200" dirty="0" smtClean="0">
                <a:solidFill>
                  <a:srgbClr val="75787B"/>
                </a:solidFill>
                <a:latin typeface="Samsung InterFace" pitchFamily="34" charset="0"/>
                <a:ea typeface="맑은 고딕" pitchFamily="50" charset="-127"/>
                <a:cs typeface="+mn-cs"/>
              </a:defRPr>
            </a:lvl1pPr>
            <a:lvl2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it-IT" sz="1800" b="1" kern="1200" dirty="0" smtClean="0">
                <a:solidFill>
                  <a:srgbClr val="75787B"/>
                </a:solidFill>
                <a:latin typeface="Samsung InterFace" pitchFamily="34" charset="0"/>
                <a:ea typeface="맑은 고딕" pitchFamily="50" charset="-127"/>
                <a:cs typeface="+mn-cs"/>
              </a:defRPr>
            </a:lvl2pPr>
            <a:lvl3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it-IT" sz="1800" b="1" kern="1200" dirty="0" smtClean="0">
                <a:solidFill>
                  <a:srgbClr val="75787B"/>
                </a:solidFill>
                <a:latin typeface="Samsung InterFace" pitchFamily="34" charset="0"/>
                <a:ea typeface="맑은 고딕" pitchFamily="50" charset="-127"/>
                <a:cs typeface="+mn-cs"/>
              </a:defRPr>
            </a:lvl3pPr>
            <a:lvl4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it-IT" sz="1800" b="1" kern="1200" dirty="0" smtClean="0">
                <a:solidFill>
                  <a:srgbClr val="75787B"/>
                </a:solidFill>
                <a:latin typeface="Samsung InterFace" pitchFamily="34" charset="0"/>
                <a:ea typeface="맑은 고딕" pitchFamily="50" charset="-127"/>
                <a:cs typeface="+mn-cs"/>
              </a:defRPr>
            </a:lvl4pPr>
            <a:lvl5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it-IT" sz="1800" b="1" kern="1200" dirty="0" smtClean="0">
                <a:solidFill>
                  <a:srgbClr val="75787B"/>
                </a:solidFill>
                <a:latin typeface="Samsung InterFace" pitchFamily="34" charset="0"/>
                <a:ea typeface="맑은 고딕" pitchFamily="50" charset="-127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600" b="0" dirty="0" smtClean="0">
              <a:latin typeface="Helvetica Neue"/>
              <a:cs typeface="Helvetica Neue"/>
            </a:endParaRPr>
          </a:p>
          <a:p>
            <a:r>
              <a:rPr lang="it-IT" sz="1600" b="0" dirty="0" smtClean="0">
                <a:latin typeface="Helvetica Neue"/>
                <a:cs typeface="Helvetica Neue"/>
              </a:rPr>
              <a:t>La tua bacheca pubblica mostra: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b="0" dirty="0">
                <a:latin typeface="Helvetica Neue"/>
                <a:cs typeface="Helvetica Neue"/>
              </a:rPr>
              <a:t>Il tuo nome o nickname </a:t>
            </a:r>
            <a:r>
              <a:rPr lang="it-IT" sz="1600" b="0" dirty="0" smtClean="0">
                <a:latin typeface="Helvetica Neue"/>
                <a:cs typeface="Helvetica Neue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b="0" dirty="0" smtClean="0">
                <a:latin typeface="Helvetica Neue"/>
                <a:cs typeface="Helvetica Neue"/>
              </a:rPr>
              <a:t>Località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b="0" dirty="0" smtClean="0">
                <a:latin typeface="Helvetica Neue"/>
                <a:cs typeface="Helvetica Neue"/>
              </a:rPr>
              <a:t>Info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b="0" dirty="0" smtClean="0">
                <a:latin typeface="Helvetica Neue"/>
                <a:cs typeface="Helvetica Neue"/>
              </a:rPr>
              <a:t>L’indirizzo del tuo profilo </a:t>
            </a:r>
            <a:r>
              <a:rPr lang="it-IT" sz="1600" b="0" dirty="0" err="1" smtClean="0">
                <a:latin typeface="Helvetica Neue"/>
                <a:cs typeface="Helvetica Neue"/>
              </a:rPr>
              <a:t>Facebook</a:t>
            </a:r>
            <a:r>
              <a:rPr lang="it-IT" sz="1600" b="0" dirty="0" smtClean="0">
                <a:latin typeface="Helvetica Neue"/>
                <a:cs typeface="Helvetica Neue"/>
              </a:rPr>
              <a:t>, se inserito o collegato all’iscrizione</a:t>
            </a:r>
          </a:p>
          <a:p>
            <a:endParaRPr lang="it-IT" sz="1600" b="0" dirty="0" smtClean="0">
              <a:latin typeface="Helvetica Neue"/>
              <a:cs typeface="Helvetica Neue"/>
            </a:endParaRPr>
          </a:p>
          <a:p>
            <a:r>
              <a:rPr lang="it-IT" sz="1600" b="0" dirty="0" smtClean="0">
                <a:latin typeface="Helvetica Neue"/>
                <a:cs typeface="Helvetica Neue"/>
              </a:rPr>
              <a:t>Il modo migliore per proteggersi da </a:t>
            </a:r>
            <a:r>
              <a:rPr lang="it-IT" sz="1600" b="0" dirty="0" err="1" smtClean="0">
                <a:latin typeface="Helvetica Neue"/>
                <a:cs typeface="Helvetica Neue"/>
              </a:rPr>
              <a:t>Ask</a:t>
            </a:r>
            <a:r>
              <a:rPr lang="it-IT" sz="1600" b="0" dirty="0" smtClean="0">
                <a:solidFill>
                  <a:srgbClr val="0689D8"/>
                </a:solidFill>
                <a:latin typeface="Helvetica Neue"/>
                <a:cs typeface="Helvetica Neue"/>
              </a:rPr>
              <a:t>? Non iscriversi</a:t>
            </a:r>
            <a:r>
              <a:rPr lang="it-IT" sz="1600" b="0" dirty="0" smtClean="0">
                <a:latin typeface="Helvetica Neue"/>
                <a:cs typeface="Helvetica Neue"/>
              </a:rPr>
              <a:t>.</a:t>
            </a:r>
            <a:endParaRPr lang="it-IT" sz="1500" b="0" dirty="0" smtClean="0">
              <a:latin typeface="Helvetica Neue"/>
              <a:cs typeface="Helvetica Neue"/>
            </a:endParaRPr>
          </a:p>
          <a:p>
            <a:endParaRPr lang="it-IT" sz="1500" b="0" dirty="0">
              <a:latin typeface="Helvetica Neue"/>
              <a:cs typeface="Helvetica Neue"/>
            </a:endParaRPr>
          </a:p>
          <a:p>
            <a:r>
              <a:rPr lang="it-IT" sz="1500" b="0" dirty="0" smtClean="0">
                <a:latin typeface="Helvetica Neue"/>
                <a:cs typeface="Helvetica Neue"/>
              </a:rPr>
              <a:t>Ti consigliamo inoltre di </a:t>
            </a:r>
            <a:r>
              <a:rPr lang="it-IT" sz="1500" b="0" dirty="0" smtClean="0">
                <a:solidFill>
                  <a:srgbClr val="0689D8"/>
                </a:solidFill>
                <a:latin typeface="Helvetica Neue"/>
                <a:cs typeface="Helvetica Neue"/>
              </a:rPr>
              <a:t>non collegare il tuo profilo </a:t>
            </a:r>
            <a:r>
              <a:rPr lang="it-IT" sz="1500" b="0" dirty="0" err="1" smtClean="0">
                <a:solidFill>
                  <a:srgbClr val="0689D8"/>
                </a:solidFill>
                <a:latin typeface="Helvetica Neue"/>
                <a:cs typeface="Helvetica Neue"/>
              </a:rPr>
              <a:t>Facebook</a:t>
            </a:r>
            <a:r>
              <a:rPr lang="it-IT" sz="1500" b="0" dirty="0" smtClean="0">
                <a:solidFill>
                  <a:srgbClr val="0689D8"/>
                </a:solidFill>
                <a:latin typeface="Helvetica Neue"/>
                <a:cs typeface="Helvetica Neue"/>
              </a:rPr>
              <a:t> al profilo di </a:t>
            </a:r>
            <a:r>
              <a:rPr lang="it-IT" sz="1500" b="0" dirty="0" err="1" smtClean="0">
                <a:solidFill>
                  <a:srgbClr val="0689D8"/>
                </a:solidFill>
                <a:latin typeface="Helvetica Neue"/>
                <a:cs typeface="Helvetica Neue"/>
              </a:rPr>
              <a:t>Ask</a:t>
            </a:r>
            <a:r>
              <a:rPr lang="it-IT" sz="1500" b="0" dirty="0" smtClean="0">
                <a:latin typeface="Helvetica Neue"/>
                <a:cs typeface="Helvetica Neue"/>
              </a:rPr>
              <a:t>, sia in fase di registrazione, sia quando vuoi cercare i tuoi amici. Richiedi sempre ai diretti interessati i loro nickname.</a:t>
            </a:r>
            <a:endParaRPr lang="it-IT" sz="1600" b="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337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3064782" y="1824187"/>
            <a:ext cx="5853793" cy="1102519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La tua privacy sui Social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397379" y="2760545"/>
            <a:ext cx="4079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rgbClr val="FFFFFF"/>
                </a:solidFill>
              </a:rPr>
              <a:t>Una breve guida per saperne di più.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400050" y="127110"/>
            <a:ext cx="8035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689D8"/>
                </a:solidFill>
                <a:latin typeface="Samsung InterFace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89D8"/>
                </a:solidFill>
                <a:effectLst/>
                <a:uLnTx/>
                <a:uFillTx/>
                <a:latin typeface="Samsung InterFace Black" pitchFamily="34" charset="0"/>
                <a:ea typeface="+mj-ea"/>
                <a:cs typeface="+mj-cs"/>
              </a:rPr>
              <a:t>La tua Privacy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0689D8"/>
              </a:solidFill>
              <a:effectLst/>
              <a:uLnTx/>
              <a:uFillTx/>
              <a:latin typeface="Samsung InterFace Black" pitchFamily="34" charset="0"/>
              <a:ea typeface="+mj-ea"/>
              <a:cs typeface="+mj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35132" y="729834"/>
            <a:ext cx="5697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689D8"/>
                </a:solidFill>
                <a:latin typeface="Helvetica Neue"/>
                <a:cs typeface="Helvetica Neue"/>
              </a:rPr>
              <a:t>Capitolo </a:t>
            </a:r>
            <a:r>
              <a:rPr lang="it-IT" dirty="0">
                <a:solidFill>
                  <a:srgbClr val="0689D8"/>
                </a:solidFill>
                <a:latin typeface="Helvetica Neue"/>
                <a:cs typeface="Helvetica Neue"/>
              </a:rPr>
              <a:t>3</a:t>
            </a:r>
            <a:r>
              <a:rPr lang="it-IT" dirty="0" smtClean="0">
                <a:solidFill>
                  <a:srgbClr val="0689D8"/>
                </a:solidFill>
                <a:latin typeface="Helvetica Neue"/>
                <a:cs typeface="Helvetica Neue"/>
              </a:rPr>
              <a:t> – </a:t>
            </a:r>
            <a:r>
              <a:rPr lang="it-IT" b="1" dirty="0" smtClean="0">
                <a:solidFill>
                  <a:srgbClr val="0689D8"/>
                </a:solidFill>
                <a:latin typeface="Helvetica Neue"/>
                <a:cs typeface="Helvetica Neue"/>
              </a:rPr>
              <a:t>Bloccare contatti</a:t>
            </a:r>
          </a:p>
          <a:p>
            <a:endParaRPr lang="it-IT" b="1" dirty="0">
              <a:solidFill>
                <a:srgbClr val="0689D8"/>
              </a:solidFill>
              <a:latin typeface="Helvetica Neue"/>
              <a:cs typeface="Helvetica Neue"/>
            </a:endParaRPr>
          </a:p>
          <a:p>
            <a:r>
              <a:rPr lang="it-IT" b="1" dirty="0" smtClean="0">
                <a:solidFill>
                  <a:srgbClr val="0689D8"/>
                </a:solidFill>
                <a:latin typeface="Helvetica Neue"/>
                <a:cs typeface="Helvetica Neue"/>
              </a:rPr>
              <a:t>N.B.: aggiungi solo persone che conosci ai tuoi “Amici”.</a:t>
            </a:r>
          </a:p>
          <a:p>
            <a:endParaRPr lang="it-IT" dirty="0" smtClean="0">
              <a:solidFill>
                <a:srgbClr val="0689D8"/>
              </a:solidFill>
              <a:latin typeface="Helvetica Neue"/>
              <a:cs typeface="Helvetica Neue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00050" y="2111098"/>
            <a:ext cx="23870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it-IT" sz="1400" dirty="0">
                <a:solidFill>
                  <a:srgbClr val="75787B"/>
                </a:solidFill>
                <a:latin typeface="Helvetica Neue"/>
                <a:cs typeface="Helvetica Neue"/>
              </a:rPr>
              <a:t>c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licca sulla rotella in alto a destra;</a:t>
            </a:r>
          </a:p>
          <a:p>
            <a:pPr marL="285750" indent="-285750">
              <a:buFont typeface="Wingdings" charset="2"/>
              <a:buChar char="§"/>
            </a:pPr>
            <a:r>
              <a:rPr lang="it-IT" sz="1400" dirty="0">
                <a:solidFill>
                  <a:srgbClr val="75787B"/>
                </a:solidFill>
                <a:latin typeface="Helvetica Neue"/>
                <a:cs typeface="Helvetica Neue"/>
              </a:rPr>
              <a:t>s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eleziona</a:t>
            </a:r>
            <a:r>
              <a:rPr lang="it-IT" sz="1400" dirty="0" smtClean="0">
                <a:solidFill>
                  <a:srgbClr val="0689D8"/>
                </a:solidFill>
                <a:latin typeface="Helvetica Neue"/>
                <a:cs typeface="Helvetica Neue"/>
              </a:rPr>
              <a:t> Account 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e poi </a:t>
            </a:r>
            <a:r>
              <a:rPr lang="it-IT" sz="1400" dirty="0" smtClean="0">
                <a:solidFill>
                  <a:srgbClr val="0689D8"/>
                </a:solidFill>
                <a:latin typeface="Helvetica Neue"/>
                <a:cs typeface="Helvetica Neue"/>
              </a:rPr>
              <a:t>Privacy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;</a:t>
            </a:r>
          </a:p>
          <a:p>
            <a:pPr marL="285750" indent="-285750">
              <a:buFont typeface="Wingdings" charset="2"/>
              <a:buChar char="§"/>
            </a:pPr>
            <a:r>
              <a:rPr lang="it-IT" sz="1400" dirty="0">
                <a:solidFill>
                  <a:srgbClr val="75787B"/>
                </a:solidFill>
                <a:latin typeface="Helvetica Neue"/>
                <a:cs typeface="Helvetica Neue"/>
              </a:rPr>
              <a:t>v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isualizza elenco dei bloccati e modificalo.</a:t>
            </a:r>
          </a:p>
          <a:p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68314" y="3702904"/>
            <a:ext cx="2984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3" name="Immagine 2" descr="Schermata 2016-01-26 alle 18.47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2474" y="1754291"/>
            <a:ext cx="6096101" cy="2689615"/>
          </a:xfrm>
          <a:prstGeom prst="rect">
            <a:avLst/>
          </a:prstGeom>
        </p:spPr>
      </p:pic>
      <p:sp>
        <p:nvSpPr>
          <p:cNvPr id="2" name="Cornice 1"/>
          <p:cNvSpPr/>
          <p:nvPr/>
        </p:nvSpPr>
        <p:spPr>
          <a:xfrm>
            <a:off x="3283569" y="2610167"/>
            <a:ext cx="2026114" cy="351813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303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4397379" y="2760545"/>
            <a:ext cx="4079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rgbClr val="FFFFFF"/>
                </a:solidFill>
              </a:rPr>
              <a:t>Una breve guida per saperne di più.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985131" y="614762"/>
            <a:ext cx="7182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689D8"/>
                </a:solidFill>
                <a:latin typeface="Helvetica Neue"/>
                <a:cs typeface="Helvetica Neue"/>
              </a:rPr>
              <a:t>NON COMUNICARE MAI IL TUO INDIRIZZO SU ASK</a:t>
            </a:r>
          </a:p>
          <a:p>
            <a:pPr algn="ctr"/>
            <a:r>
              <a:rPr lang="it-IT" dirty="0" smtClean="0">
                <a:solidFill>
                  <a:srgbClr val="0689D8"/>
                </a:solidFill>
                <a:latin typeface="Helvetica Neue"/>
                <a:cs typeface="Helvetica Neue"/>
              </a:rPr>
              <a:t>NON ACCETTARE MAI DI INCONTRARE QUALCUNO CHE VIVE IN UN ALTRO LUOGO E CHE TI HA SCRITTO SU ASK </a:t>
            </a:r>
            <a:endParaRPr lang="it-IT" dirty="0">
              <a:solidFill>
                <a:srgbClr val="0689D8"/>
              </a:solidFill>
              <a:latin typeface="Helvetica Neue"/>
              <a:cs typeface="Helvetica Neue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05558" y="3175588"/>
            <a:ext cx="59279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689D8"/>
                </a:solidFill>
                <a:latin typeface="Helvetica Neue"/>
                <a:cs typeface="Helvetica Neue"/>
              </a:rPr>
              <a:t>N.B.: </a:t>
            </a:r>
            <a:r>
              <a:rPr lang="it-IT" dirty="0" smtClean="0">
                <a:solidFill>
                  <a:srgbClr val="75787B"/>
                </a:solidFill>
                <a:latin typeface="Helvetica Neue"/>
                <a:cs typeface="Helvetica Neue"/>
              </a:rPr>
              <a:t>Lo </a:t>
            </a:r>
            <a:r>
              <a:rPr lang="it-IT" dirty="0">
                <a:solidFill>
                  <a:srgbClr val="75787B"/>
                </a:solidFill>
                <a:latin typeface="Helvetica Neue"/>
                <a:cs typeface="Helvetica Neue"/>
              </a:rPr>
              <a:t>sai che quando scrivi su Ask.fm come </a:t>
            </a:r>
            <a:r>
              <a:rPr lang="it-IT" b="1" dirty="0">
                <a:solidFill>
                  <a:srgbClr val="75787B"/>
                </a:solidFill>
                <a:latin typeface="Helvetica Neue"/>
                <a:cs typeface="Helvetica Neue"/>
              </a:rPr>
              <a:t>anonimo</a:t>
            </a:r>
            <a:r>
              <a:rPr lang="it-IT" dirty="0">
                <a:solidFill>
                  <a:srgbClr val="75787B"/>
                </a:solidFill>
                <a:latin typeface="Helvetica Neue"/>
                <a:cs typeface="Helvetica Neue"/>
              </a:rPr>
              <a:t> non sei realmente anonimo</a:t>
            </a:r>
            <a:r>
              <a:rPr lang="it-IT" b="1" dirty="0">
                <a:solidFill>
                  <a:srgbClr val="75787B"/>
                </a:solidFill>
                <a:latin typeface="Helvetica Neue"/>
                <a:cs typeface="Helvetica Neue"/>
              </a:rPr>
              <a:t>? </a:t>
            </a:r>
            <a:endParaRPr lang="it-IT" b="1" dirty="0" smtClean="0">
              <a:solidFill>
                <a:srgbClr val="75787B"/>
              </a:solidFill>
              <a:latin typeface="Helvetica Neue"/>
              <a:cs typeface="Helvetica Neue"/>
            </a:endParaRPr>
          </a:p>
          <a:p>
            <a:pPr algn="ctr"/>
            <a:r>
              <a:rPr lang="it-IT" b="1" dirty="0" smtClean="0">
                <a:solidFill>
                  <a:srgbClr val="0689D8"/>
                </a:solidFill>
                <a:latin typeface="Helvetica Neue"/>
                <a:cs typeface="Helvetica Neue"/>
              </a:rPr>
              <a:t>I </a:t>
            </a:r>
            <a:r>
              <a:rPr lang="it-IT" b="1" dirty="0">
                <a:solidFill>
                  <a:srgbClr val="0689D8"/>
                </a:solidFill>
                <a:latin typeface="Helvetica Neue"/>
                <a:cs typeface="Helvetica Neue"/>
              </a:rPr>
              <a:t>tuoi dati e la tua attività possono essere sottoposti </a:t>
            </a:r>
            <a:r>
              <a:rPr lang="it-IT" b="1" dirty="0" smtClean="0">
                <a:solidFill>
                  <a:srgbClr val="0689D8"/>
                </a:solidFill>
                <a:latin typeface="Helvetica Neue"/>
                <a:cs typeface="Helvetica Neue"/>
              </a:rPr>
              <a:t>a </a:t>
            </a:r>
            <a:r>
              <a:rPr lang="it-IT" b="1" dirty="0">
                <a:solidFill>
                  <a:srgbClr val="0689D8"/>
                </a:solidFill>
                <a:latin typeface="Helvetica Neue"/>
                <a:cs typeface="Helvetica Neue"/>
              </a:rPr>
              <a:t>controllo dalle forze dell’ordine</a:t>
            </a:r>
            <a:r>
              <a:rPr lang="it-IT" dirty="0">
                <a:solidFill>
                  <a:srgbClr val="0689D8"/>
                </a:solidFill>
                <a:latin typeface="Helvetica Neue"/>
                <a:cs typeface="Helvetica Neue"/>
              </a:rPr>
              <a:t>. </a:t>
            </a:r>
          </a:p>
          <a:p>
            <a:pPr algn="ctr"/>
            <a:r>
              <a:rPr lang="it-IT" dirty="0">
                <a:solidFill>
                  <a:srgbClr val="75787B"/>
                </a:solidFill>
                <a:latin typeface="Helvetica Neue"/>
                <a:cs typeface="Helvetica Neue"/>
              </a:rPr>
              <a:t>La lezione da </a:t>
            </a:r>
            <a:r>
              <a:rPr lang="it-IT" dirty="0" smtClean="0">
                <a:solidFill>
                  <a:srgbClr val="75787B"/>
                </a:solidFill>
                <a:latin typeface="Helvetica Neue"/>
                <a:cs typeface="Helvetica Neue"/>
              </a:rPr>
              <a:t>imparare: </a:t>
            </a:r>
            <a:r>
              <a:rPr lang="it-IT" dirty="0" smtClean="0">
                <a:solidFill>
                  <a:srgbClr val="0689D8"/>
                </a:solidFill>
                <a:latin typeface="Helvetica Neue"/>
                <a:cs typeface="Helvetica Neue"/>
              </a:rPr>
              <a:t>l’anonimato </a:t>
            </a:r>
            <a:r>
              <a:rPr lang="it-IT" dirty="0">
                <a:solidFill>
                  <a:srgbClr val="0689D8"/>
                </a:solidFill>
                <a:latin typeface="Helvetica Neue"/>
                <a:cs typeface="Helvetica Neue"/>
              </a:rPr>
              <a:t>è un gioco, finché lo usi per divertirti senza nuocere.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693156" y="1895175"/>
            <a:ext cx="5927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689D8"/>
                </a:solidFill>
                <a:latin typeface="Helvetica Neue"/>
                <a:cs typeface="Helvetica Neue"/>
              </a:rPr>
              <a:t>RICORDA CHE NON È OBBLIGATORIO RISPONDERE A UNA DOMANDA, SOPRATTUTTO SE QUESTA TI IMBARAZZA E HA UN CONTENUTO NON ADATTO ALLA TUA ETÅ</a:t>
            </a:r>
          </a:p>
        </p:txBody>
      </p:sp>
    </p:spTree>
    <p:extLst>
      <p:ext uri="{BB962C8B-B14F-4D97-AF65-F5344CB8AC3E}">
        <p14:creationId xmlns:p14="http://schemas.microsoft.com/office/powerpoint/2010/main" xmlns="" val="310876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4397379" y="2760545"/>
            <a:ext cx="4079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rgbClr val="FFFFFF"/>
                </a:solidFill>
              </a:rPr>
              <a:t>Una breve guida per saperne di più.</a:t>
            </a:r>
            <a:endParaRPr lang="it-IT" dirty="0">
              <a:solidFill>
                <a:srgbClr val="FFFFFF"/>
              </a:solidFill>
            </a:endParaRPr>
          </a:p>
        </p:txBody>
      </p:sp>
      <p:pic>
        <p:nvPicPr>
          <p:cNvPr id="7" name="Immagine 6" descr="Twitter_cover_1500x500_use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99" r="21811"/>
          <a:stretch/>
        </p:blipFill>
        <p:spPr>
          <a:xfrm>
            <a:off x="0" y="-24537"/>
            <a:ext cx="9144000" cy="522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151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4397379" y="2760545"/>
            <a:ext cx="4079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rgbClr val="FFFFFF"/>
                </a:solidFill>
              </a:rPr>
              <a:t>Una breve guida per saperne di più.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400050" y="143439"/>
            <a:ext cx="8035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689D8"/>
                </a:solidFill>
                <a:latin typeface="Samsung InterFace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89D8"/>
                </a:solidFill>
                <a:effectLst/>
                <a:uLnTx/>
                <a:uFillTx/>
                <a:latin typeface="Samsung InterFace Black" pitchFamily="34" charset="0"/>
                <a:ea typeface="+mj-ea"/>
                <a:cs typeface="+mj-cs"/>
              </a:rPr>
              <a:t>Il tuo profilo su </a:t>
            </a:r>
            <a:r>
              <a:rPr kumimoji="0" lang="it-IT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689D8"/>
                </a:solidFill>
                <a:effectLst/>
                <a:uLnTx/>
                <a:uFillTx/>
                <a:latin typeface="Samsung InterFace Black" pitchFamily="34" charset="0"/>
                <a:ea typeface="+mj-ea"/>
                <a:cs typeface="+mj-cs"/>
              </a:rPr>
              <a:t>Facebook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89D8"/>
                </a:solidFill>
                <a:effectLst/>
                <a:uLnTx/>
                <a:uFillTx/>
                <a:latin typeface="Samsung InterFace Black" pitchFamily="34" charset="0"/>
                <a:ea typeface="+mj-ea"/>
                <a:cs typeface="+mj-cs"/>
              </a:rPr>
              <a:t> – Il tuo mondo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0689D8"/>
              </a:solidFill>
              <a:effectLst/>
              <a:uLnTx/>
              <a:uFillTx/>
              <a:latin typeface="Samsung InterFace Black" pitchFamily="34" charset="0"/>
              <a:ea typeface="+mj-ea"/>
              <a:cs typeface="+mj-cs"/>
            </a:endParaRPr>
          </a:p>
        </p:txBody>
      </p:sp>
      <p:sp>
        <p:nvSpPr>
          <p:cNvPr id="8" name="Segnaposto testo 2"/>
          <p:cNvSpPr txBox="1">
            <a:spLocks/>
          </p:cNvSpPr>
          <p:nvPr/>
        </p:nvSpPr>
        <p:spPr bwMode="auto">
          <a:xfrm>
            <a:off x="312731" y="690564"/>
            <a:ext cx="8058452" cy="37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it-IT" sz="1800" b="1" kern="1200" dirty="0" smtClean="0">
                <a:solidFill>
                  <a:srgbClr val="75787B"/>
                </a:solidFill>
                <a:latin typeface="Samsung InterFace" pitchFamily="34" charset="0"/>
                <a:ea typeface="맑은 고딕" pitchFamily="50" charset="-127"/>
                <a:cs typeface="+mn-cs"/>
              </a:defRPr>
            </a:lvl1pPr>
            <a:lvl2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it-IT" sz="1800" b="1" kern="1200" dirty="0" smtClean="0">
                <a:solidFill>
                  <a:srgbClr val="75787B"/>
                </a:solidFill>
                <a:latin typeface="Samsung InterFace" pitchFamily="34" charset="0"/>
                <a:ea typeface="맑은 고딕" pitchFamily="50" charset="-127"/>
                <a:cs typeface="+mn-cs"/>
              </a:defRPr>
            </a:lvl2pPr>
            <a:lvl3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it-IT" sz="1800" b="1" kern="1200" dirty="0" smtClean="0">
                <a:solidFill>
                  <a:srgbClr val="75787B"/>
                </a:solidFill>
                <a:latin typeface="Samsung InterFace" pitchFamily="34" charset="0"/>
                <a:ea typeface="맑은 고딕" pitchFamily="50" charset="-127"/>
                <a:cs typeface="+mn-cs"/>
              </a:defRPr>
            </a:lvl3pPr>
            <a:lvl4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it-IT" sz="1800" b="1" kern="1200" dirty="0" smtClean="0">
                <a:solidFill>
                  <a:srgbClr val="75787B"/>
                </a:solidFill>
                <a:latin typeface="Samsung InterFace" pitchFamily="34" charset="0"/>
                <a:ea typeface="맑은 고딕" pitchFamily="50" charset="-127"/>
                <a:cs typeface="+mn-cs"/>
              </a:defRPr>
            </a:lvl4pPr>
            <a:lvl5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it-IT" sz="1800" b="1" kern="1200" dirty="0" smtClean="0">
                <a:solidFill>
                  <a:srgbClr val="75787B"/>
                </a:solidFill>
                <a:latin typeface="Samsung InterFace" pitchFamily="34" charset="0"/>
                <a:ea typeface="맑은 고딕" pitchFamily="50" charset="-127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0" dirty="0">
                <a:latin typeface="Helvetica Neue"/>
                <a:cs typeface="Helvetica Neue"/>
              </a:rPr>
              <a:t>Il tuo profilo pubblico </a:t>
            </a:r>
            <a:r>
              <a:rPr lang="it-IT" sz="1600" b="0" dirty="0" smtClean="0">
                <a:latin typeface="Helvetica Neue"/>
                <a:cs typeface="Helvetica Neue"/>
              </a:rPr>
              <a:t>mostra: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b="0" dirty="0">
                <a:latin typeface="Helvetica Neue"/>
                <a:cs typeface="Helvetica Neue"/>
              </a:rPr>
              <a:t>n</a:t>
            </a:r>
            <a:r>
              <a:rPr lang="it-IT" sz="1600" b="0" dirty="0" smtClean="0">
                <a:latin typeface="Helvetica Neue"/>
                <a:cs typeface="Helvetica Neue"/>
              </a:rPr>
              <a:t>ome;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b="0" dirty="0">
                <a:latin typeface="Helvetica Neue"/>
                <a:cs typeface="Helvetica Neue"/>
              </a:rPr>
              <a:t>c</a:t>
            </a:r>
            <a:r>
              <a:rPr lang="it-IT" sz="1600" b="0" dirty="0" smtClean="0">
                <a:latin typeface="Helvetica Neue"/>
                <a:cs typeface="Helvetica Neue"/>
              </a:rPr>
              <a:t>ognome;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b="0" dirty="0" smtClean="0">
                <a:latin typeface="Helvetica Neue"/>
                <a:cs typeface="Helvetica Neue"/>
              </a:rPr>
              <a:t>sesso;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b="0" dirty="0" smtClean="0">
                <a:latin typeface="Helvetica Neue"/>
                <a:cs typeface="Helvetica Neue"/>
              </a:rPr>
              <a:t>immagine </a:t>
            </a:r>
            <a:r>
              <a:rPr lang="it-IT" sz="1600" b="0" dirty="0">
                <a:latin typeface="Helvetica Neue"/>
                <a:cs typeface="Helvetica Neue"/>
              </a:rPr>
              <a:t>del profilo e di </a:t>
            </a:r>
            <a:r>
              <a:rPr lang="it-IT" sz="1600" b="0" dirty="0" smtClean="0">
                <a:latin typeface="Helvetica Neue"/>
                <a:cs typeface="Helvetica Neue"/>
              </a:rPr>
              <a:t>copertina;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b="0" dirty="0" smtClean="0">
                <a:latin typeface="Helvetica Neue"/>
                <a:cs typeface="Helvetica Neue"/>
              </a:rPr>
              <a:t>ID utente – il codice che ti identifica su </a:t>
            </a:r>
            <a:r>
              <a:rPr lang="it-IT" sz="1600" b="0" dirty="0" err="1" smtClean="0">
                <a:latin typeface="Helvetica Neue"/>
                <a:cs typeface="Helvetica Neue"/>
              </a:rPr>
              <a:t>Facebook</a:t>
            </a:r>
            <a:r>
              <a:rPr lang="it-IT" sz="1600" b="0" dirty="0" smtClean="0">
                <a:latin typeface="Helvetica Neue"/>
                <a:cs typeface="Helvetica Neue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1600" b="0" dirty="0">
              <a:latin typeface="Helvetica Neue"/>
              <a:cs typeface="Helvetica Neue"/>
            </a:endParaRPr>
          </a:p>
          <a:p>
            <a:pPr>
              <a:spcBef>
                <a:spcPts val="0"/>
              </a:spcBef>
            </a:pPr>
            <a:r>
              <a:rPr lang="it-IT" sz="1500" b="0" dirty="0">
                <a:solidFill>
                  <a:srgbClr val="0689D8"/>
                </a:solidFill>
                <a:latin typeface="Helvetica Neue"/>
                <a:cs typeface="Helvetica Neue"/>
              </a:rPr>
              <a:t>Tutti possono vedere il tuo profilo pubblico</a:t>
            </a:r>
            <a:r>
              <a:rPr lang="it-IT" sz="1500" b="0" dirty="0">
                <a:latin typeface="Helvetica Neue"/>
                <a:cs typeface="Helvetica Neue"/>
              </a:rPr>
              <a:t>, </a:t>
            </a:r>
            <a:endParaRPr lang="it-IT" sz="1500" b="0" dirty="0" smtClean="0">
              <a:latin typeface="Helvetica Neue"/>
              <a:cs typeface="Helvetica Neue"/>
            </a:endParaRPr>
          </a:p>
          <a:p>
            <a:pPr>
              <a:spcBef>
                <a:spcPts val="0"/>
              </a:spcBef>
            </a:pPr>
            <a:r>
              <a:rPr lang="it-IT" sz="1500" b="0" dirty="0" smtClean="0">
                <a:latin typeface="Helvetica Neue"/>
                <a:cs typeface="Helvetica Neue"/>
              </a:rPr>
              <a:t>anche </a:t>
            </a:r>
            <a:r>
              <a:rPr lang="it-IT" sz="1500" b="0" dirty="0">
                <a:latin typeface="Helvetica Neue"/>
                <a:cs typeface="Helvetica Neue"/>
              </a:rPr>
              <a:t>le persone che non fanno parte dei tuoi </a:t>
            </a:r>
            <a:r>
              <a:rPr lang="it-IT" sz="1500" b="0">
                <a:latin typeface="Helvetica Neue"/>
                <a:cs typeface="Helvetica Neue"/>
              </a:rPr>
              <a:t>amici </a:t>
            </a:r>
            <a:r>
              <a:rPr lang="it-IT" sz="1500" b="0" smtClean="0">
                <a:latin typeface="Helvetica Neue"/>
                <a:cs typeface="Helvetica Neue"/>
              </a:rPr>
              <a:t>su </a:t>
            </a:r>
            <a:r>
              <a:rPr lang="it-IT" sz="1500" b="0" dirty="0">
                <a:latin typeface="Helvetica Neue"/>
                <a:cs typeface="Helvetica Neue"/>
              </a:rPr>
              <a:t>Facebook o fuori da </a:t>
            </a:r>
            <a:r>
              <a:rPr lang="it-IT" sz="1500" b="0" dirty="0" err="1" smtClean="0">
                <a:latin typeface="Helvetica Neue"/>
                <a:cs typeface="Helvetica Neue"/>
              </a:rPr>
              <a:t>Facebook</a:t>
            </a:r>
            <a:r>
              <a:rPr lang="it-IT" sz="1500" b="0" dirty="0" smtClean="0">
                <a:latin typeface="Helvetica Neue"/>
                <a:cs typeface="Helvetica Neue"/>
              </a:rPr>
              <a:t>.</a:t>
            </a:r>
          </a:p>
          <a:p>
            <a:pPr>
              <a:spcBef>
                <a:spcPts val="0"/>
              </a:spcBef>
            </a:pPr>
            <a:endParaRPr lang="en-US" sz="1500" dirty="0" smtClean="0">
              <a:latin typeface="Helvetica Neue"/>
              <a:cs typeface="Helvetica Neue"/>
            </a:endParaRPr>
          </a:p>
          <a:p>
            <a:pPr>
              <a:spcBef>
                <a:spcPts val="0"/>
              </a:spcBef>
            </a:pPr>
            <a:r>
              <a:rPr lang="en-US" sz="1500" dirty="0" smtClean="0">
                <a:latin typeface="Helvetica Neue"/>
                <a:cs typeface="Helvetica Neue"/>
              </a:rPr>
              <a:t>Come? </a:t>
            </a:r>
          </a:p>
          <a:p>
            <a:pPr>
              <a:spcBef>
                <a:spcPts val="0"/>
              </a:spcBef>
            </a:pPr>
            <a:r>
              <a:rPr lang="en-US" sz="1500" b="0" dirty="0" err="1" smtClean="0">
                <a:latin typeface="Helvetica Neue"/>
                <a:cs typeface="Helvetica Neue"/>
              </a:rPr>
              <a:t>Inserendo</a:t>
            </a:r>
            <a:r>
              <a:rPr lang="en-US" sz="1500" b="0" dirty="0" smtClean="0">
                <a:latin typeface="Helvetica Neue"/>
                <a:cs typeface="Helvetica Neue"/>
              </a:rPr>
              <a:t> </a:t>
            </a:r>
            <a:r>
              <a:rPr lang="en-US" sz="1500" b="0" dirty="0" err="1" smtClean="0">
                <a:latin typeface="Helvetica Neue"/>
                <a:cs typeface="Helvetica Neue"/>
              </a:rPr>
              <a:t>il</a:t>
            </a:r>
            <a:r>
              <a:rPr lang="en-US" sz="1500" b="0" dirty="0" smtClean="0">
                <a:latin typeface="Helvetica Neue"/>
                <a:cs typeface="Helvetica Neue"/>
              </a:rPr>
              <a:t> </a:t>
            </a:r>
            <a:r>
              <a:rPr lang="en-US" sz="1500" b="0" dirty="0" err="1" smtClean="0">
                <a:latin typeface="Helvetica Neue"/>
                <a:cs typeface="Helvetica Neue"/>
              </a:rPr>
              <a:t>tuo</a:t>
            </a:r>
            <a:r>
              <a:rPr lang="en-US" sz="1500" b="0" dirty="0" smtClean="0">
                <a:latin typeface="Helvetica Neue"/>
                <a:cs typeface="Helvetica Neue"/>
              </a:rPr>
              <a:t> </a:t>
            </a:r>
            <a:r>
              <a:rPr lang="en-US" sz="1500" b="0" dirty="0" err="1" smtClean="0">
                <a:latin typeface="Helvetica Neue"/>
                <a:cs typeface="Helvetica Neue"/>
              </a:rPr>
              <a:t>nome</a:t>
            </a:r>
            <a:r>
              <a:rPr lang="en-US" sz="1500" b="0" dirty="0" smtClean="0">
                <a:latin typeface="Helvetica Neue"/>
                <a:cs typeface="Helvetica Neue"/>
              </a:rPr>
              <a:t> e </a:t>
            </a:r>
            <a:r>
              <a:rPr lang="en-US" sz="1500" b="0" dirty="0" err="1" smtClean="0">
                <a:latin typeface="Helvetica Neue"/>
                <a:cs typeface="Helvetica Neue"/>
              </a:rPr>
              <a:t>cognome</a:t>
            </a:r>
            <a:r>
              <a:rPr lang="en-US" sz="1500" b="0" dirty="0" smtClean="0">
                <a:latin typeface="Helvetica Neue"/>
                <a:cs typeface="Helvetica Neue"/>
              </a:rPr>
              <a:t> </a:t>
            </a:r>
            <a:r>
              <a:rPr lang="en-US" sz="1500" b="0" dirty="0" err="1" smtClean="0">
                <a:latin typeface="Helvetica Neue"/>
                <a:cs typeface="Helvetica Neue"/>
              </a:rPr>
              <a:t>su</a:t>
            </a:r>
            <a:r>
              <a:rPr lang="en-US" sz="1500" b="0" dirty="0" smtClean="0">
                <a:latin typeface="Helvetica Neue"/>
                <a:cs typeface="Helvetica Neue"/>
              </a:rPr>
              <a:t> un </a:t>
            </a:r>
            <a:r>
              <a:rPr lang="en-US" sz="1500" b="0" dirty="0" err="1" smtClean="0">
                <a:latin typeface="Helvetica Neue"/>
                <a:cs typeface="Helvetica Neue"/>
              </a:rPr>
              <a:t>motore</a:t>
            </a:r>
            <a:r>
              <a:rPr lang="en-US" sz="1500" b="0" dirty="0" smtClean="0">
                <a:latin typeface="Helvetica Neue"/>
                <a:cs typeface="Helvetica Neue"/>
              </a:rPr>
              <a:t> di </a:t>
            </a:r>
            <a:r>
              <a:rPr lang="en-US" sz="1500" b="0" dirty="0" err="1" smtClean="0">
                <a:latin typeface="Helvetica Neue"/>
                <a:cs typeface="Helvetica Neue"/>
              </a:rPr>
              <a:t>ricerca</a:t>
            </a:r>
            <a:r>
              <a:rPr lang="en-US" sz="1500" b="0" dirty="0" smtClean="0">
                <a:latin typeface="Helvetica Neue"/>
                <a:cs typeface="Helvetica Neue"/>
              </a:rPr>
              <a:t> </a:t>
            </a:r>
            <a:r>
              <a:rPr lang="en-US" sz="1500" b="0" dirty="0" err="1" smtClean="0">
                <a:latin typeface="Helvetica Neue"/>
                <a:cs typeface="Helvetica Neue"/>
              </a:rPr>
              <a:t>qualsiasi</a:t>
            </a:r>
            <a:r>
              <a:rPr lang="en-US" sz="1500" b="0" dirty="0" smtClean="0">
                <a:latin typeface="Helvetica Neue"/>
                <a:cs typeface="Helvetica Neue"/>
              </a:rPr>
              <a:t>, </a:t>
            </a:r>
            <a:r>
              <a:rPr lang="en-US" sz="1500" b="0" dirty="0" err="1" smtClean="0">
                <a:latin typeface="Helvetica Neue"/>
                <a:cs typeface="Helvetica Neue"/>
              </a:rPr>
              <a:t>il</a:t>
            </a:r>
            <a:r>
              <a:rPr lang="en-US" sz="1500" b="0" dirty="0" smtClean="0">
                <a:latin typeface="Helvetica Neue"/>
                <a:cs typeface="Helvetica Neue"/>
              </a:rPr>
              <a:t> </a:t>
            </a:r>
            <a:r>
              <a:rPr lang="en-US" sz="1500" b="0" dirty="0" err="1" smtClean="0">
                <a:latin typeface="Helvetica Neue"/>
                <a:cs typeface="Helvetica Neue"/>
              </a:rPr>
              <a:t>tuo</a:t>
            </a:r>
            <a:r>
              <a:rPr lang="en-US" sz="1500" b="0" dirty="0" smtClean="0">
                <a:latin typeface="Helvetica Neue"/>
                <a:cs typeface="Helvetica Neue"/>
              </a:rPr>
              <a:t> </a:t>
            </a:r>
            <a:r>
              <a:rPr lang="en-US" sz="1500" b="0" dirty="0" err="1" smtClean="0">
                <a:latin typeface="Helvetica Neue"/>
                <a:cs typeface="Helvetica Neue"/>
              </a:rPr>
              <a:t>profilo</a:t>
            </a:r>
            <a:r>
              <a:rPr lang="en-US" sz="1500" b="0" dirty="0" smtClean="0">
                <a:latin typeface="Helvetica Neue"/>
                <a:cs typeface="Helvetica Neue"/>
              </a:rPr>
              <a:t> </a:t>
            </a:r>
            <a:r>
              <a:rPr lang="en-US" sz="1500" b="0" dirty="0" err="1" smtClean="0">
                <a:latin typeface="Helvetica Neue"/>
                <a:cs typeface="Helvetica Neue"/>
              </a:rPr>
              <a:t>potrebbe</a:t>
            </a:r>
            <a:r>
              <a:rPr lang="en-US" sz="1500" b="0" dirty="0" smtClean="0">
                <a:latin typeface="Helvetica Neue"/>
                <a:cs typeface="Helvetica Neue"/>
              </a:rPr>
              <a:t> </a:t>
            </a:r>
            <a:r>
              <a:rPr lang="en-US" sz="1500" b="0" dirty="0" err="1" smtClean="0">
                <a:latin typeface="Helvetica Neue"/>
                <a:cs typeface="Helvetica Neue"/>
              </a:rPr>
              <a:t>apparire</a:t>
            </a:r>
            <a:r>
              <a:rPr lang="en-US" sz="1500" b="0" dirty="0" smtClean="0">
                <a:latin typeface="Helvetica Neue"/>
                <a:cs typeface="Helvetica Neue"/>
              </a:rPr>
              <a:t> </a:t>
            </a:r>
            <a:r>
              <a:rPr lang="en-US" sz="1500" b="0" dirty="0" err="1" smtClean="0">
                <a:latin typeface="Helvetica Neue"/>
                <a:cs typeface="Helvetica Neue"/>
              </a:rPr>
              <a:t>nei</a:t>
            </a:r>
            <a:r>
              <a:rPr lang="en-US" sz="1500" b="0" dirty="0" smtClean="0">
                <a:latin typeface="Helvetica Neue"/>
                <a:cs typeface="Helvetica Neue"/>
              </a:rPr>
              <a:t> </a:t>
            </a:r>
            <a:r>
              <a:rPr lang="en-US" sz="1500" b="0" dirty="0" err="1" smtClean="0">
                <a:latin typeface="Helvetica Neue"/>
                <a:cs typeface="Helvetica Neue"/>
              </a:rPr>
              <a:t>risultati</a:t>
            </a:r>
            <a:r>
              <a:rPr lang="en-US" sz="1500" b="0" dirty="0" smtClean="0">
                <a:latin typeface="Helvetica Neue"/>
                <a:cs typeface="Helvetica Neue"/>
              </a:rPr>
              <a:t>.</a:t>
            </a:r>
            <a:endParaRPr lang="en-US" sz="1500" b="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97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3064782" y="1824187"/>
            <a:ext cx="5853793" cy="1102519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La tua privacy sui Social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397379" y="2760545"/>
            <a:ext cx="4079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rgbClr val="FFFFFF"/>
                </a:solidFill>
              </a:rPr>
              <a:t>Una breve guida per saperne di più.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85751" y="875407"/>
            <a:ext cx="80327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it-IT" dirty="0">
                <a:solidFill>
                  <a:srgbClr val="75787B"/>
                </a:solidFill>
              </a:rPr>
              <a:t>Ricordati di </a:t>
            </a:r>
            <a:r>
              <a:rPr lang="it-IT" dirty="0">
                <a:solidFill>
                  <a:srgbClr val="0689D8"/>
                </a:solidFill>
              </a:rPr>
              <a:t>controllare come viene visualizzato il tuo profilo dalle altre persone</a:t>
            </a:r>
            <a:r>
              <a:rPr lang="it-IT" dirty="0">
                <a:solidFill>
                  <a:srgbClr val="75787B"/>
                </a:solidFill>
              </a:rPr>
              <a:t>, sia da parte di amici specifici che dal pubblico in generale, </a:t>
            </a:r>
            <a:r>
              <a:rPr lang="it-IT" dirty="0" smtClean="0">
                <a:solidFill>
                  <a:srgbClr val="75787B"/>
                </a:solidFill>
              </a:rPr>
              <a:t>prima e </a:t>
            </a:r>
            <a:r>
              <a:rPr lang="it-IT" dirty="0" smtClean="0">
                <a:solidFill>
                  <a:srgbClr val="0689D8"/>
                </a:solidFill>
              </a:rPr>
              <a:t>dopo </a:t>
            </a:r>
            <a:r>
              <a:rPr lang="it-IT" dirty="0">
                <a:solidFill>
                  <a:srgbClr val="0689D8"/>
                </a:solidFill>
              </a:rPr>
              <a:t>aver seguito i nostri consigli</a:t>
            </a:r>
            <a:r>
              <a:rPr lang="it-IT" dirty="0" smtClean="0">
                <a:solidFill>
                  <a:srgbClr val="75787B"/>
                </a:solidFill>
              </a:rPr>
              <a:t>!</a:t>
            </a:r>
          </a:p>
          <a:p>
            <a:pPr fontAlgn="ctr"/>
            <a:endParaRPr lang="it-IT" dirty="0" smtClean="0"/>
          </a:p>
          <a:p>
            <a:pPr fontAlgn="ctr"/>
            <a:endParaRPr lang="it-IT" dirty="0"/>
          </a:p>
          <a:p>
            <a:pPr fontAlgn="ctr"/>
            <a:r>
              <a:rPr lang="it-IT" dirty="0" smtClean="0">
                <a:solidFill>
                  <a:srgbClr val="75787B"/>
                </a:solidFill>
              </a:rPr>
              <a:t>Ecco come puoi fare:</a:t>
            </a:r>
          </a:p>
          <a:p>
            <a:pPr fontAlgn="ctr"/>
            <a:endParaRPr lang="it-IT" dirty="0" smtClean="0">
              <a:solidFill>
                <a:srgbClr val="75787B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400050" y="143439"/>
            <a:ext cx="8035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689D8"/>
                </a:solidFill>
                <a:latin typeface="Samsung InterFace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89D8"/>
                </a:solidFill>
                <a:effectLst/>
                <a:uLnTx/>
                <a:uFillTx/>
                <a:latin typeface="Samsung InterFace Black" pitchFamily="34" charset="0"/>
                <a:ea typeface="+mj-ea"/>
                <a:cs typeface="+mj-cs"/>
              </a:rPr>
              <a:t>Il tuo profilo su </a:t>
            </a:r>
            <a:r>
              <a:rPr kumimoji="0" lang="it-IT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689D8"/>
                </a:solidFill>
                <a:effectLst/>
                <a:uLnTx/>
                <a:uFillTx/>
                <a:latin typeface="Samsung InterFace Black" pitchFamily="34" charset="0"/>
                <a:ea typeface="+mj-ea"/>
                <a:cs typeface="+mj-cs"/>
              </a:rPr>
              <a:t>Facebook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89D8"/>
                </a:solidFill>
                <a:effectLst/>
                <a:uLnTx/>
                <a:uFillTx/>
                <a:latin typeface="Samsung InterFace Black" pitchFamily="34" charset="0"/>
                <a:ea typeface="+mj-ea"/>
                <a:cs typeface="+mj-cs"/>
              </a:rPr>
              <a:t> – Il tuo mondo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0689D8"/>
              </a:solidFill>
              <a:effectLst/>
              <a:uLnTx/>
              <a:uFillTx/>
              <a:latin typeface="Samsung InterFace Black" pitchFamily="34" charset="0"/>
              <a:ea typeface="+mj-ea"/>
              <a:cs typeface="+mj-c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20669" y="2119322"/>
            <a:ext cx="36877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Entra nella tua </a:t>
            </a:r>
            <a:r>
              <a:rPr lang="it-IT" sz="1400" dirty="0" smtClean="0">
                <a:solidFill>
                  <a:srgbClr val="0689D8"/>
                </a:solidFill>
                <a:latin typeface="Helvetica Neue"/>
                <a:cs typeface="Helvetica Neue"/>
              </a:rPr>
              <a:t>bacheca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;</a:t>
            </a:r>
          </a:p>
          <a:p>
            <a:pPr marL="285750" indent="-285750">
              <a:buFont typeface="Wingdings" charset="2"/>
              <a:buChar char="§"/>
            </a:pP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Seleziona i puntini a destra del bottone </a:t>
            </a:r>
            <a:r>
              <a:rPr lang="it-IT" sz="1400" dirty="0" smtClean="0">
                <a:solidFill>
                  <a:srgbClr val="0689D8"/>
                </a:solidFill>
                <a:latin typeface="Helvetica Neue"/>
                <a:cs typeface="Helvetica Neue"/>
              </a:rPr>
              <a:t>Visualizza Registro attività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;</a:t>
            </a:r>
          </a:p>
          <a:p>
            <a:pPr marL="285750" indent="-285750">
              <a:buFont typeface="Wingdings" charset="2"/>
              <a:buChar char="§"/>
            </a:pP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Clicca su </a:t>
            </a:r>
            <a:r>
              <a:rPr lang="it-IT" sz="1400" dirty="0" smtClean="0">
                <a:solidFill>
                  <a:srgbClr val="0689D8"/>
                </a:solidFill>
                <a:latin typeface="Helvetica Neue"/>
                <a:cs typeface="Helvetica Neue"/>
              </a:rPr>
              <a:t>Visualizza come…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;</a:t>
            </a:r>
          </a:p>
          <a:p>
            <a:endParaRPr lang="it-IT" sz="1400" dirty="0" smtClean="0">
              <a:solidFill>
                <a:srgbClr val="75787B"/>
              </a:solidFill>
              <a:latin typeface="Helvetica Neue"/>
              <a:cs typeface="Helvetica Neue"/>
            </a:endParaRPr>
          </a:p>
          <a:p>
            <a:endParaRPr lang="it-IT" sz="1400" dirty="0">
              <a:solidFill>
                <a:srgbClr val="75787B"/>
              </a:solidFill>
              <a:latin typeface="Helvetica Neue"/>
              <a:cs typeface="Helvetica Neue"/>
            </a:endParaRPr>
          </a:p>
          <a:p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In alto, a sinistra, apparirà una </a:t>
            </a:r>
            <a:r>
              <a:rPr lang="it-IT" sz="1400" dirty="0" smtClean="0">
                <a:solidFill>
                  <a:srgbClr val="0689D8"/>
                </a:solidFill>
                <a:latin typeface="Helvetica Neue"/>
                <a:cs typeface="Helvetica Neue"/>
              </a:rPr>
              <a:t>finestra 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grazie alla quale potrai vedere che aspetto ha il tuo diario per </a:t>
            </a:r>
            <a:r>
              <a:rPr lang="it-IT" sz="1400" dirty="0" smtClean="0">
                <a:solidFill>
                  <a:srgbClr val="0689D8"/>
                </a:solidFill>
                <a:latin typeface="Helvetica Neue"/>
                <a:cs typeface="Helvetica Neue"/>
              </a:rPr>
              <a:t>“Tutti” 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o per </a:t>
            </a:r>
            <a:r>
              <a:rPr lang="it-IT" sz="1400" dirty="0" smtClean="0">
                <a:solidFill>
                  <a:srgbClr val="0689D8"/>
                </a:solidFill>
                <a:latin typeface="Helvetica Neue"/>
                <a:cs typeface="Helvetica Neue"/>
              </a:rPr>
              <a:t>una persona specifica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, dovrai solo scrivere quale.</a:t>
            </a:r>
          </a:p>
          <a:p>
            <a:pPr marL="285750" indent="-285750">
              <a:buFont typeface="Wingdings" charset="2"/>
              <a:buChar char="§"/>
            </a:pPr>
            <a:endParaRPr lang="it-IT" sz="1400" dirty="0" smtClean="0">
              <a:solidFill>
                <a:srgbClr val="0689D8"/>
              </a:solidFill>
              <a:latin typeface="Helvetica Neue"/>
              <a:cs typeface="Helvetica Neue"/>
            </a:endParaRPr>
          </a:p>
          <a:p>
            <a:pPr marL="285750" indent="-285750">
              <a:buFont typeface="Wingdings" charset="2"/>
              <a:buChar char="§"/>
            </a:pPr>
            <a:endParaRPr lang="it-IT" sz="1400" dirty="0">
              <a:solidFill>
                <a:srgbClr val="0689D8"/>
              </a:solidFill>
              <a:latin typeface="Helvetica Neue"/>
              <a:cs typeface="Helvetica Neue"/>
            </a:endParaRPr>
          </a:p>
        </p:txBody>
      </p:sp>
      <p:pic>
        <p:nvPicPr>
          <p:cNvPr id="9" name="Immagine 8" descr="Schermata 2016-01-19 alle 13.02.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7812" y="1713693"/>
            <a:ext cx="4889500" cy="1723756"/>
          </a:xfrm>
          <a:prstGeom prst="rect">
            <a:avLst/>
          </a:prstGeom>
        </p:spPr>
      </p:pic>
      <p:pic>
        <p:nvPicPr>
          <p:cNvPr id="10" name="Immagine 9" descr="Schermata 2016-01-19 alle 13.02.1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5052"/>
          <a:stretch/>
        </p:blipFill>
        <p:spPr>
          <a:xfrm>
            <a:off x="4102349" y="3770313"/>
            <a:ext cx="4874963" cy="642937"/>
          </a:xfrm>
          <a:prstGeom prst="rect">
            <a:avLst/>
          </a:prstGeom>
        </p:spPr>
      </p:pic>
      <p:sp>
        <p:nvSpPr>
          <p:cNvPr id="12" name="Cornice 11"/>
          <p:cNvSpPr/>
          <p:nvPr/>
        </p:nvSpPr>
        <p:spPr>
          <a:xfrm>
            <a:off x="5564188" y="4008438"/>
            <a:ext cx="540000" cy="174625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Cornice 12"/>
          <p:cNvSpPr/>
          <p:nvPr/>
        </p:nvSpPr>
        <p:spPr>
          <a:xfrm>
            <a:off x="6104188" y="4008438"/>
            <a:ext cx="1277687" cy="174625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" name="Cornice 13"/>
          <p:cNvSpPr/>
          <p:nvPr/>
        </p:nvSpPr>
        <p:spPr>
          <a:xfrm>
            <a:off x="7842250" y="2992438"/>
            <a:ext cx="1076325" cy="22225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5" name="Immagine 14" descr="Schermata 2016-01-19 alle 13.19.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4999" y="1752590"/>
            <a:ext cx="817559" cy="11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597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5420" y="187433"/>
            <a:ext cx="4041393" cy="251131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4252" y="2817971"/>
            <a:ext cx="4892561" cy="2073427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5" name="Cuore 4"/>
          <p:cNvSpPr/>
          <p:nvPr/>
        </p:nvSpPr>
        <p:spPr>
          <a:xfrm>
            <a:off x="6143629" y="227123"/>
            <a:ext cx="206375" cy="161817"/>
          </a:xfrm>
          <a:prstGeom prst="hear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uore 8"/>
          <p:cNvSpPr/>
          <p:nvPr/>
        </p:nvSpPr>
        <p:spPr>
          <a:xfrm>
            <a:off x="6430975" y="220763"/>
            <a:ext cx="206375" cy="161817"/>
          </a:xfrm>
          <a:prstGeom prst="hear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itolo 1"/>
          <p:cNvSpPr txBox="1">
            <a:spLocks/>
          </p:cNvSpPr>
          <p:nvPr/>
        </p:nvSpPr>
        <p:spPr bwMode="auto">
          <a:xfrm>
            <a:off x="400050" y="127110"/>
            <a:ext cx="8035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689D8"/>
                </a:solidFill>
                <a:latin typeface="Samsung InterFace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89D8"/>
                </a:solidFill>
                <a:effectLst/>
                <a:uLnTx/>
                <a:uFillTx/>
                <a:latin typeface="Samsung InterFace Black" pitchFamily="34" charset="0"/>
                <a:ea typeface="+mj-ea"/>
                <a:cs typeface="+mj-cs"/>
              </a:rPr>
              <a:t>La tua Privacy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0689D8"/>
              </a:solidFill>
              <a:effectLst/>
              <a:uLnTx/>
              <a:uFillTx/>
              <a:latin typeface="Samsung InterFace Black" pitchFamily="34" charset="0"/>
              <a:ea typeface="+mj-ea"/>
              <a:cs typeface="+mj-cs"/>
            </a:endParaRPr>
          </a:p>
        </p:txBody>
      </p:sp>
      <p:sp>
        <p:nvSpPr>
          <p:cNvPr id="12" name="Segnaposto testo 2"/>
          <p:cNvSpPr txBox="1">
            <a:spLocks/>
          </p:cNvSpPr>
          <p:nvPr/>
        </p:nvSpPr>
        <p:spPr bwMode="auto">
          <a:xfrm>
            <a:off x="328608" y="3286121"/>
            <a:ext cx="3631351" cy="235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it-IT" sz="1800" b="1" kern="1200" dirty="0" smtClean="0">
                <a:solidFill>
                  <a:srgbClr val="75787B"/>
                </a:solidFill>
                <a:latin typeface="Samsung InterFace" pitchFamily="34" charset="0"/>
                <a:ea typeface="맑은 고딕" pitchFamily="50" charset="-127"/>
                <a:cs typeface="+mn-cs"/>
              </a:defRPr>
            </a:lvl1pPr>
            <a:lvl2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it-IT" sz="1800" b="1" kern="1200" dirty="0" smtClean="0">
                <a:solidFill>
                  <a:srgbClr val="75787B"/>
                </a:solidFill>
                <a:latin typeface="Samsung InterFace" pitchFamily="34" charset="0"/>
                <a:ea typeface="맑은 고딕" pitchFamily="50" charset="-127"/>
                <a:cs typeface="+mn-cs"/>
              </a:defRPr>
            </a:lvl2pPr>
            <a:lvl3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it-IT" sz="1800" b="1" kern="1200" dirty="0" smtClean="0">
                <a:solidFill>
                  <a:srgbClr val="75787B"/>
                </a:solidFill>
                <a:latin typeface="Samsung InterFace" pitchFamily="34" charset="0"/>
                <a:ea typeface="맑은 고딕" pitchFamily="50" charset="-127"/>
                <a:cs typeface="+mn-cs"/>
              </a:defRPr>
            </a:lvl3pPr>
            <a:lvl4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it-IT" sz="1800" b="1" kern="1200" dirty="0" smtClean="0">
                <a:solidFill>
                  <a:srgbClr val="75787B"/>
                </a:solidFill>
                <a:latin typeface="Samsung InterFace" pitchFamily="34" charset="0"/>
                <a:ea typeface="맑은 고딕" pitchFamily="50" charset="-127"/>
                <a:cs typeface="+mn-cs"/>
              </a:defRPr>
            </a:lvl4pPr>
            <a:lvl5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it-IT" sz="1800" b="1" kern="1200" dirty="0" smtClean="0">
                <a:solidFill>
                  <a:srgbClr val="75787B"/>
                </a:solidFill>
                <a:latin typeface="Samsung InterFace" pitchFamily="34" charset="0"/>
                <a:ea typeface="맑은 고딕" pitchFamily="50" charset="-127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0" dirty="0" smtClean="0">
                <a:latin typeface="Helvetica Neue"/>
                <a:cs typeface="Helvetica Neue"/>
              </a:rPr>
              <a:t>Seleziona </a:t>
            </a:r>
            <a:r>
              <a:rPr lang="it-IT" sz="1400" b="0" dirty="0" err="1" smtClean="0">
                <a:solidFill>
                  <a:srgbClr val="0689D8"/>
                </a:solidFill>
                <a:latin typeface="Helvetica Neue"/>
                <a:cs typeface="Helvetica Neue"/>
              </a:rPr>
              <a:t>See</a:t>
            </a:r>
            <a:r>
              <a:rPr lang="it-IT" sz="1400" b="0" dirty="0" smtClean="0">
                <a:solidFill>
                  <a:srgbClr val="0689D8"/>
                </a:solidFill>
                <a:latin typeface="Helvetica Neue"/>
                <a:cs typeface="Helvetica Neue"/>
              </a:rPr>
              <a:t> More </a:t>
            </a:r>
            <a:r>
              <a:rPr lang="it-IT" sz="1400" b="0" dirty="0" err="1" smtClean="0">
                <a:solidFill>
                  <a:srgbClr val="0689D8"/>
                </a:solidFill>
                <a:latin typeface="Helvetica Neue"/>
                <a:cs typeface="Helvetica Neue"/>
              </a:rPr>
              <a:t>Setting</a:t>
            </a:r>
            <a:r>
              <a:rPr lang="it-IT" sz="1400" b="0" dirty="0" smtClean="0">
                <a:solidFill>
                  <a:srgbClr val="0689D8"/>
                </a:solidFill>
                <a:latin typeface="Helvetica Neue"/>
                <a:cs typeface="Helvetica Neue"/>
              </a:rPr>
              <a:t> / Vedi altre impostazioni </a:t>
            </a:r>
            <a:r>
              <a:rPr lang="it-IT" sz="1400" b="0" dirty="0" smtClean="0">
                <a:latin typeface="Helvetica Neue"/>
                <a:cs typeface="Helvetica Neue"/>
              </a:rPr>
              <a:t>e clicca nel menu </a:t>
            </a:r>
            <a:r>
              <a:rPr lang="it-IT" sz="1400" b="0" dirty="0" smtClean="0">
                <a:solidFill>
                  <a:srgbClr val="0689D8"/>
                </a:solidFill>
                <a:latin typeface="Helvetica Neue"/>
                <a:cs typeface="Helvetica Neue"/>
              </a:rPr>
              <a:t>Privacy </a:t>
            </a:r>
            <a:r>
              <a:rPr lang="it-IT" sz="1400" b="0" dirty="0" smtClean="0">
                <a:latin typeface="Helvetica Neue"/>
                <a:cs typeface="Helvetica Neue"/>
              </a:rPr>
              <a:t>presente a sinistra.</a:t>
            </a:r>
            <a:endParaRPr lang="it-IT" sz="1400" b="0" dirty="0">
              <a:latin typeface="Helvetica Neue"/>
              <a:cs typeface="Helvetica Neue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28608" y="811043"/>
            <a:ext cx="44968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dirty="0" smtClean="0">
                <a:solidFill>
                  <a:srgbClr val="0689D8"/>
                </a:solidFill>
                <a:latin typeface="Helvetica Neue"/>
                <a:cs typeface="Helvetica Neue"/>
              </a:rPr>
              <a:t>Come apportare qualche piccolo cambiamento </a:t>
            </a:r>
          </a:p>
          <a:p>
            <a:r>
              <a:rPr lang="it-IT" dirty="0">
                <a:solidFill>
                  <a:srgbClr val="0689D8"/>
                </a:solidFill>
                <a:latin typeface="Helvetica Neue"/>
                <a:cs typeface="Helvetica Neue"/>
              </a:rPr>
              <a:t>e</a:t>
            </a:r>
            <a:r>
              <a:rPr lang="it-IT" b="0" dirty="0" smtClean="0">
                <a:solidFill>
                  <a:srgbClr val="0689D8"/>
                </a:solidFill>
                <a:latin typeface="Helvetica Neue"/>
                <a:cs typeface="Helvetica Neue"/>
              </a:rPr>
              <a:t> proteggerla di più?</a:t>
            </a:r>
            <a:endParaRPr lang="it-IT" dirty="0">
              <a:latin typeface="Helvetica Neue"/>
              <a:cs typeface="Helvetica Neue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28608" y="1770569"/>
            <a:ext cx="3825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Accedi al tuo </a:t>
            </a:r>
            <a:r>
              <a:rPr lang="it-IT" sz="1400" dirty="0" smtClean="0">
                <a:solidFill>
                  <a:srgbClr val="0689D8"/>
                </a:solidFill>
                <a:latin typeface="Helvetica Neue"/>
                <a:cs typeface="Helvetica Neue"/>
              </a:rPr>
              <a:t>profilo </a:t>
            </a:r>
            <a:r>
              <a:rPr lang="it-IT" sz="1400" dirty="0" err="1" smtClean="0">
                <a:solidFill>
                  <a:srgbClr val="0689D8"/>
                </a:solidFill>
                <a:latin typeface="Helvetica Neue"/>
                <a:cs typeface="Helvetica Neue"/>
              </a:rPr>
              <a:t>Facebook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, e clicca in alto a destra sull’</a:t>
            </a:r>
            <a:r>
              <a:rPr lang="it-IT" sz="1400" dirty="0" smtClean="0">
                <a:solidFill>
                  <a:srgbClr val="0689D8"/>
                </a:solidFill>
                <a:latin typeface="Helvetica Neue"/>
                <a:cs typeface="Helvetica Neue"/>
              </a:rPr>
              <a:t>icona del lucchetto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.</a:t>
            </a:r>
          </a:p>
          <a:p>
            <a:endParaRPr lang="it-IT" dirty="0"/>
          </a:p>
        </p:txBody>
      </p:sp>
      <p:sp>
        <p:nvSpPr>
          <p:cNvPr id="15" name="Cornice 14"/>
          <p:cNvSpPr/>
          <p:nvPr/>
        </p:nvSpPr>
        <p:spPr>
          <a:xfrm>
            <a:off x="8342312" y="171557"/>
            <a:ext cx="269875" cy="272942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" name="Cornice 17"/>
          <p:cNvSpPr/>
          <p:nvPr/>
        </p:nvSpPr>
        <p:spPr>
          <a:xfrm>
            <a:off x="6810375" y="2174874"/>
            <a:ext cx="738188" cy="182563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" name="Cornice 18"/>
          <p:cNvSpPr/>
          <p:nvPr/>
        </p:nvSpPr>
        <p:spPr>
          <a:xfrm>
            <a:off x="3974252" y="3198813"/>
            <a:ext cx="423127" cy="15875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97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3064782" y="1824187"/>
            <a:ext cx="5853793" cy="1102519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La tua privacy sui Social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397379" y="2760545"/>
            <a:ext cx="4079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rgbClr val="FFFFFF"/>
                </a:solidFill>
              </a:rPr>
              <a:t>Una breve guida per saperne di più.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400050" y="127110"/>
            <a:ext cx="8035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689D8"/>
                </a:solidFill>
                <a:latin typeface="Samsung InterFace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89D8"/>
                </a:solidFill>
                <a:effectLst/>
                <a:uLnTx/>
                <a:uFillTx/>
                <a:latin typeface="Samsung InterFace Black" pitchFamily="34" charset="0"/>
                <a:ea typeface="+mj-ea"/>
                <a:cs typeface="+mj-cs"/>
              </a:rPr>
              <a:t>La tua Privacy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0689D8"/>
              </a:solidFill>
              <a:effectLst/>
              <a:uLnTx/>
              <a:uFillTx/>
              <a:latin typeface="Samsung InterFace Black" pitchFamily="34" charset="0"/>
              <a:ea typeface="+mj-ea"/>
              <a:cs typeface="+mj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8608" y="620531"/>
            <a:ext cx="42513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689D8"/>
                </a:solidFill>
                <a:latin typeface="Helvetica Neue"/>
                <a:cs typeface="Helvetica Neue"/>
              </a:rPr>
              <a:t>Capitolo 1 - </a:t>
            </a:r>
            <a:r>
              <a:rPr lang="it-IT" b="1" dirty="0" smtClean="0">
                <a:solidFill>
                  <a:srgbClr val="0689D8"/>
                </a:solidFill>
                <a:latin typeface="Helvetica Neue"/>
                <a:cs typeface="Helvetica Neue"/>
              </a:rPr>
              <a:t>Post</a:t>
            </a:r>
          </a:p>
          <a:p>
            <a:r>
              <a:rPr lang="it-IT" dirty="0" smtClean="0">
                <a:solidFill>
                  <a:srgbClr val="0689D8"/>
                </a:solidFill>
                <a:latin typeface="Helvetica Neue"/>
                <a:cs typeface="Helvetica Neue"/>
              </a:rPr>
              <a:t>Chi può vedere i tuoi post futuri?</a:t>
            </a:r>
            <a:endParaRPr lang="it-IT" dirty="0">
              <a:solidFill>
                <a:srgbClr val="0689D8"/>
              </a:solidFill>
              <a:latin typeface="Helvetica Neue"/>
              <a:cs typeface="Helvetica Neue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8313" y="1026440"/>
            <a:ext cx="4658694" cy="3507962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2" name="Cornice 1"/>
          <p:cNvSpPr/>
          <p:nvPr/>
        </p:nvSpPr>
        <p:spPr>
          <a:xfrm>
            <a:off x="7008814" y="3119446"/>
            <a:ext cx="1427162" cy="309562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12732" y="1381126"/>
            <a:ext cx="356870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75787B"/>
                </a:solidFill>
              </a:rPr>
              <a:t>Per non mostrare a tutti ciò che è presente sulla tua bacheca:</a:t>
            </a:r>
            <a:endParaRPr lang="it-IT" dirty="0">
              <a:solidFill>
                <a:srgbClr val="75787B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17492" y="2111378"/>
            <a:ext cx="29844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it-IT" sz="1400" dirty="0">
                <a:solidFill>
                  <a:srgbClr val="75787B"/>
                </a:solidFill>
                <a:latin typeface="Helvetica Neue"/>
                <a:cs typeface="Helvetica Neue"/>
              </a:rPr>
              <a:t>c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licca su </a:t>
            </a:r>
            <a:r>
              <a:rPr lang="it-IT" sz="1400" dirty="0" smtClean="0">
                <a:solidFill>
                  <a:srgbClr val="0689D8"/>
                </a:solidFill>
                <a:latin typeface="Helvetica Neue"/>
                <a:cs typeface="Helvetica Neue"/>
              </a:rPr>
              <a:t>Modifica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;</a:t>
            </a:r>
          </a:p>
          <a:p>
            <a:pPr marL="285750" indent="-285750">
              <a:buFont typeface="Wingdings" charset="2"/>
              <a:buChar char="§"/>
            </a:pP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utilizza </a:t>
            </a:r>
            <a:r>
              <a:rPr lang="it-IT" sz="1400" dirty="0">
                <a:solidFill>
                  <a:srgbClr val="75787B"/>
                </a:solidFill>
                <a:latin typeface="Helvetica Neue"/>
                <a:cs typeface="Helvetica Neue"/>
              </a:rPr>
              <a:t>il menu a tendina per scegliere di far visualizzare i dati solo agli 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“</a:t>
            </a:r>
            <a:r>
              <a:rPr lang="it-IT" sz="1400" dirty="0" smtClean="0">
                <a:solidFill>
                  <a:srgbClr val="0689D8"/>
                </a:solidFill>
                <a:latin typeface="Helvetica Neue"/>
                <a:cs typeface="Helvetica Neue"/>
              </a:rPr>
              <a:t>Amici”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 </a:t>
            </a:r>
            <a:r>
              <a:rPr lang="it-IT" sz="1400" dirty="0">
                <a:solidFill>
                  <a:srgbClr val="75787B"/>
                </a:solidFill>
                <a:latin typeface="Helvetica Neue"/>
                <a:cs typeface="Helvetica Neue"/>
              </a:rPr>
              <a:t>o 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“</a:t>
            </a:r>
            <a:r>
              <a:rPr lang="it-IT" sz="1400" dirty="0" smtClean="0">
                <a:solidFill>
                  <a:srgbClr val="0689D8"/>
                </a:solidFill>
                <a:latin typeface="Helvetica Neue"/>
                <a:cs typeface="Helvetica Neue"/>
              </a:rPr>
              <a:t>Personalizzata”</a:t>
            </a:r>
            <a:r>
              <a:rPr lang="it-IT" sz="1400" dirty="0">
                <a:solidFill>
                  <a:srgbClr val="75787B"/>
                </a:solidFill>
                <a:latin typeface="Helvetica Neue"/>
                <a:cs typeface="Helvetica Neue"/>
              </a:rPr>
              <a:t>,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 </a:t>
            </a:r>
            <a:r>
              <a:rPr lang="it-IT" sz="1400" dirty="0">
                <a:solidFill>
                  <a:srgbClr val="75787B"/>
                </a:solidFill>
                <a:latin typeface="Helvetica Neue"/>
                <a:cs typeface="Helvetica Neue"/>
              </a:rPr>
              <a:t>impostando delle Liste 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(</a:t>
            </a:r>
            <a:r>
              <a:rPr lang="it-IT" sz="1400" dirty="0">
                <a:solidFill>
                  <a:srgbClr val="75787B"/>
                </a:solidFill>
                <a:latin typeface="Helvetica Neue"/>
                <a:cs typeface="Helvetica Neue"/>
              </a:rPr>
              <a:t>Gruppi di amici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).</a:t>
            </a:r>
            <a:endParaRPr lang="it-IT" sz="1400" dirty="0">
              <a:solidFill>
                <a:srgbClr val="75787B"/>
              </a:solidFill>
              <a:latin typeface="Helvetica Neue"/>
              <a:cs typeface="Helvetica Neue"/>
            </a:endParaRPr>
          </a:p>
          <a:p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68314" y="3702904"/>
            <a:ext cx="2984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17492" y="3889375"/>
            <a:ext cx="3413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dirty="0" smtClean="0">
                <a:solidFill>
                  <a:srgbClr val="75787B"/>
                </a:solidFill>
                <a:latin typeface="Helvetica Neue"/>
                <a:cs typeface="Helvetica Neue"/>
              </a:rPr>
              <a:t>In più, controlla i post in cui sei </a:t>
            </a:r>
            <a:r>
              <a:rPr lang="it-IT" sz="1300" dirty="0" err="1" smtClean="0">
                <a:solidFill>
                  <a:srgbClr val="75787B"/>
                </a:solidFill>
                <a:latin typeface="Helvetica Neue"/>
                <a:cs typeface="Helvetica Neue"/>
              </a:rPr>
              <a:t>taggato</a:t>
            </a:r>
            <a:r>
              <a:rPr lang="it-IT" sz="1300" dirty="0" smtClean="0">
                <a:solidFill>
                  <a:srgbClr val="75787B"/>
                </a:solidFill>
                <a:latin typeface="Helvetica Neue"/>
                <a:cs typeface="Helvetica Neue"/>
              </a:rPr>
              <a:t>/a </a:t>
            </a:r>
          </a:p>
          <a:p>
            <a:r>
              <a:rPr lang="it-IT" sz="1300" dirty="0" smtClean="0">
                <a:solidFill>
                  <a:srgbClr val="75787B"/>
                </a:solidFill>
                <a:latin typeface="Helvetica Neue"/>
                <a:cs typeface="Helvetica Neue"/>
              </a:rPr>
              <a:t>e le tue azioni con “</a:t>
            </a:r>
            <a:r>
              <a:rPr lang="it-IT" sz="1300" dirty="0" smtClean="0">
                <a:solidFill>
                  <a:srgbClr val="0689D8"/>
                </a:solidFill>
                <a:latin typeface="Helvetica Neue"/>
                <a:cs typeface="Helvetica Neue"/>
              </a:rPr>
              <a:t>Usa il registro attività</a:t>
            </a:r>
            <a:r>
              <a:rPr lang="it-IT" sz="1300" dirty="0" smtClean="0">
                <a:solidFill>
                  <a:srgbClr val="75787B"/>
                </a:solidFill>
                <a:latin typeface="Helvetica Neue"/>
                <a:cs typeface="Helvetica Neue"/>
              </a:rPr>
              <a:t>”.</a:t>
            </a:r>
            <a:endParaRPr lang="it-IT" sz="1300" dirty="0">
              <a:solidFill>
                <a:srgbClr val="75787B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97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3064782" y="1824187"/>
            <a:ext cx="5853793" cy="1102519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La tua privacy sui Social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400050" y="127110"/>
            <a:ext cx="8035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689D8"/>
                </a:solidFill>
                <a:latin typeface="Samsung InterFace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89D8"/>
                </a:solidFill>
                <a:effectLst/>
                <a:uLnTx/>
                <a:uFillTx/>
                <a:latin typeface="Samsung InterFace Black" pitchFamily="34" charset="0"/>
                <a:ea typeface="+mj-ea"/>
                <a:cs typeface="+mj-cs"/>
              </a:rPr>
              <a:t>La tua Privacy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0689D8"/>
              </a:solidFill>
              <a:effectLst/>
              <a:uLnTx/>
              <a:uFillTx/>
              <a:latin typeface="Samsung InterFace Black" pitchFamily="34" charset="0"/>
              <a:ea typeface="+mj-ea"/>
              <a:cs typeface="+mj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8608" y="620531"/>
            <a:ext cx="5640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689D8"/>
                </a:solidFill>
                <a:latin typeface="Helvetica Neue"/>
                <a:cs typeface="Helvetica Neue"/>
              </a:rPr>
              <a:t>Capitolo 2 – </a:t>
            </a:r>
            <a:r>
              <a:rPr lang="it-IT" b="1" dirty="0" smtClean="0">
                <a:solidFill>
                  <a:srgbClr val="0689D8"/>
                </a:solidFill>
                <a:latin typeface="Helvetica Neue"/>
                <a:cs typeface="Helvetica Neue"/>
              </a:rPr>
              <a:t>Chi può contattarmi? / Chi può cercarmi?</a:t>
            </a:r>
            <a:endParaRPr lang="it-IT" b="1" dirty="0">
              <a:solidFill>
                <a:srgbClr val="0689D8"/>
              </a:solidFill>
              <a:latin typeface="Helvetica Neue"/>
              <a:cs typeface="Helvetica Neue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68314" y="3702904"/>
            <a:ext cx="2984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59" t="38731" r="1914" b="22529"/>
          <a:stretch/>
        </p:blipFill>
        <p:spPr>
          <a:xfrm>
            <a:off x="4171950" y="2054915"/>
            <a:ext cx="4816929" cy="102870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4" r="1434"/>
          <a:stretch/>
        </p:blipFill>
        <p:spPr>
          <a:xfrm>
            <a:off x="4163785" y="3325768"/>
            <a:ext cx="4825094" cy="143138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Rettangolo 8"/>
          <p:cNvSpPr/>
          <p:nvPr/>
        </p:nvSpPr>
        <p:spPr>
          <a:xfrm>
            <a:off x="320670" y="1035310"/>
            <a:ext cx="5965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Per </a:t>
            </a:r>
            <a:r>
              <a:rPr lang="it-IT" sz="1400" b="1" dirty="0">
                <a:solidFill>
                  <a:srgbClr val="75787B"/>
                </a:solidFill>
                <a:latin typeface="Helvetica Neue"/>
                <a:cs typeface="Helvetica Neue"/>
              </a:rPr>
              <a:t>evitare</a:t>
            </a:r>
            <a:r>
              <a:rPr lang="it-IT" sz="1400" dirty="0">
                <a:solidFill>
                  <a:srgbClr val="FF0000"/>
                </a:solidFill>
                <a:latin typeface="Helvetica Neue"/>
                <a:cs typeface="Helvetica Neue"/>
              </a:rPr>
              <a:t> </a:t>
            </a:r>
            <a:r>
              <a:rPr lang="it-IT" sz="1400" b="1" dirty="0">
                <a:solidFill>
                  <a:srgbClr val="75787B"/>
                </a:solidFill>
                <a:latin typeface="Helvetica Neue"/>
                <a:cs typeface="Helvetica Neue"/>
              </a:rPr>
              <a:t>di essere </a:t>
            </a:r>
            <a:r>
              <a:rPr lang="it-IT" sz="1400" b="1" dirty="0" smtClean="0">
                <a:solidFill>
                  <a:srgbClr val="75787B"/>
                </a:solidFill>
                <a:latin typeface="Helvetica Neue"/>
                <a:cs typeface="Helvetica Neue"/>
              </a:rPr>
              <a:t>cercati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 e </a:t>
            </a:r>
            <a:r>
              <a:rPr lang="it-IT" sz="1400" b="1" dirty="0" smtClean="0">
                <a:solidFill>
                  <a:srgbClr val="75787B"/>
                </a:solidFill>
                <a:latin typeface="Helvetica Neue"/>
                <a:cs typeface="Helvetica Neue"/>
              </a:rPr>
              <a:t>contattati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 </a:t>
            </a:r>
            <a:r>
              <a:rPr lang="it-IT" sz="1400" dirty="0">
                <a:solidFill>
                  <a:srgbClr val="75787B"/>
                </a:solidFill>
                <a:latin typeface="Helvetica Neue"/>
                <a:cs typeface="Helvetica Neue"/>
              </a:rPr>
              <a:t>da </a:t>
            </a:r>
            <a:r>
              <a:rPr lang="it-IT" sz="1400" b="1" dirty="0">
                <a:solidFill>
                  <a:srgbClr val="75787B"/>
                </a:solidFill>
                <a:latin typeface="Helvetica Neue"/>
                <a:cs typeface="Helvetica Neue"/>
              </a:rPr>
              <a:t>sconosciuti</a:t>
            </a:r>
            <a:r>
              <a:rPr lang="it-IT" sz="1400" dirty="0">
                <a:solidFill>
                  <a:srgbClr val="75787B"/>
                </a:solidFill>
                <a:latin typeface="Helvetica Neue"/>
                <a:cs typeface="Helvetica Neue"/>
              </a:rPr>
              <a:t>, 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ma soprattutto </a:t>
            </a:r>
            <a:r>
              <a:rPr lang="it-IT" sz="1400" b="1" dirty="0">
                <a:solidFill>
                  <a:srgbClr val="75787B"/>
                </a:solidFill>
                <a:latin typeface="Helvetica Neue"/>
                <a:cs typeface="Helvetica Neue"/>
              </a:rPr>
              <a:t>di ricevere</a:t>
            </a:r>
            <a:r>
              <a:rPr lang="it-IT" sz="1400" dirty="0">
                <a:solidFill>
                  <a:srgbClr val="75787B"/>
                </a:solidFill>
                <a:latin typeface="Helvetica Neue"/>
                <a:cs typeface="Helvetica Neue"/>
              </a:rPr>
              <a:t> </a:t>
            </a:r>
            <a:r>
              <a:rPr lang="it-IT" sz="1400" b="1" dirty="0">
                <a:solidFill>
                  <a:srgbClr val="75787B"/>
                </a:solidFill>
                <a:latin typeface="Helvetica Neue"/>
                <a:cs typeface="Helvetica Neue"/>
              </a:rPr>
              <a:t>richieste di amicizia </a:t>
            </a:r>
            <a:r>
              <a:rPr lang="it-IT" sz="1400" b="1" dirty="0" smtClean="0">
                <a:solidFill>
                  <a:srgbClr val="75787B"/>
                </a:solidFill>
                <a:latin typeface="Helvetica Neue"/>
                <a:cs typeface="Helvetica Neue"/>
              </a:rPr>
              <a:t>pericolose</a:t>
            </a:r>
            <a:r>
              <a:rPr lang="it-IT" sz="1400" dirty="0">
                <a:solidFill>
                  <a:srgbClr val="75787B"/>
                </a:solidFill>
                <a:latin typeface="Helvetica Neue"/>
                <a:cs typeface="Helvetica Neue"/>
              </a:rPr>
              <a:t>: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317492" y="1992308"/>
            <a:ext cx="341312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it-IT" sz="1400" dirty="0">
                <a:solidFill>
                  <a:srgbClr val="75787B"/>
                </a:solidFill>
                <a:latin typeface="Helvetica Neue"/>
                <a:cs typeface="Helvetica Neue"/>
              </a:rPr>
              <a:t>c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licca su </a:t>
            </a:r>
            <a:r>
              <a:rPr lang="it-IT" sz="1400" dirty="0" smtClean="0">
                <a:solidFill>
                  <a:srgbClr val="0689D8"/>
                </a:solidFill>
                <a:latin typeface="Helvetica Neue"/>
                <a:cs typeface="Helvetica Neue"/>
              </a:rPr>
              <a:t>Modifica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;</a:t>
            </a:r>
          </a:p>
          <a:p>
            <a:pPr marL="285750" indent="-285750">
              <a:buFont typeface="Wingdings" charset="2"/>
              <a:buChar char="§"/>
            </a:pP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utilizza </a:t>
            </a:r>
            <a:r>
              <a:rPr lang="it-IT" sz="1400" dirty="0">
                <a:solidFill>
                  <a:srgbClr val="75787B"/>
                </a:solidFill>
                <a:latin typeface="Helvetica Neue"/>
                <a:cs typeface="Helvetica Neue"/>
              </a:rPr>
              <a:t>il menu a tendina per scegliere di far visualizzare i dati solo agli 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“</a:t>
            </a:r>
            <a:r>
              <a:rPr lang="it-IT" sz="1400" dirty="0" smtClean="0">
                <a:solidFill>
                  <a:srgbClr val="0689D8"/>
                </a:solidFill>
                <a:latin typeface="Helvetica Neue"/>
                <a:cs typeface="Helvetica Neue"/>
              </a:rPr>
              <a:t>Amici degli amici”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.</a:t>
            </a:r>
            <a:endParaRPr lang="it-IT" sz="1400" dirty="0">
              <a:solidFill>
                <a:srgbClr val="75787B"/>
              </a:solidFill>
              <a:latin typeface="Helvetica Neue"/>
              <a:cs typeface="Helvetica Neue"/>
            </a:endParaRPr>
          </a:p>
          <a:p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312729" y="3262264"/>
            <a:ext cx="341312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it-IT" sz="1400" dirty="0">
                <a:solidFill>
                  <a:srgbClr val="75787B"/>
                </a:solidFill>
                <a:latin typeface="Helvetica Neue"/>
                <a:cs typeface="Helvetica Neue"/>
              </a:rPr>
              <a:t>c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licca su </a:t>
            </a:r>
            <a:r>
              <a:rPr lang="it-IT" sz="1400" dirty="0" smtClean="0">
                <a:solidFill>
                  <a:srgbClr val="0689D8"/>
                </a:solidFill>
                <a:latin typeface="Helvetica Neue"/>
                <a:cs typeface="Helvetica Neue"/>
              </a:rPr>
              <a:t>Modifica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;</a:t>
            </a:r>
          </a:p>
          <a:p>
            <a:pPr marL="285750" indent="-285750">
              <a:buFont typeface="Wingdings" charset="2"/>
              <a:buChar char="§"/>
            </a:pP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utilizza </a:t>
            </a:r>
            <a:r>
              <a:rPr lang="it-IT" sz="1400" dirty="0">
                <a:solidFill>
                  <a:srgbClr val="75787B"/>
                </a:solidFill>
                <a:latin typeface="Helvetica Neue"/>
                <a:cs typeface="Helvetica Neue"/>
              </a:rPr>
              <a:t>il menu a tendina per scegliere di far visualizzare i dati solo agli 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“</a:t>
            </a:r>
            <a:r>
              <a:rPr lang="it-IT" sz="1400" dirty="0" smtClean="0">
                <a:solidFill>
                  <a:srgbClr val="0689D8"/>
                </a:solidFill>
                <a:latin typeface="Helvetica Neue"/>
                <a:cs typeface="Helvetica Neue"/>
              </a:rPr>
              <a:t>Amici” 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per selezionare chi può cercarti;</a:t>
            </a:r>
          </a:p>
          <a:p>
            <a:pPr marL="285750" indent="-285750">
              <a:buFont typeface="Wingdings" charset="2"/>
              <a:buChar char="§"/>
            </a:pPr>
            <a:r>
              <a:rPr lang="it-IT" sz="1400" dirty="0">
                <a:solidFill>
                  <a:srgbClr val="75787B"/>
                </a:solidFill>
                <a:latin typeface="Helvetica Neue"/>
                <a:cs typeface="Helvetica Neue"/>
              </a:rPr>
              <a:t>n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on consentire ai motori di ricerca esterni di reindirizzare al tuo profilo.</a:t>
            </a:r>
            <a:endParaRPr lang="it-IT" sz="1400" dirty="0">
              <a:solidFill>
                <a:srgbClr val="75787B"/>
              </a:solidFill>
              <a:latin typeface="Helvetica Neue"/>
              <a:cs typeface="Helvetica Neue"/>
            </a:endParaRPr>
          </a:p>
          <a:p>
            <a:endParaRPr lang="it-IT" dirty="0"/>
          </a:p>
        </p:txBody>
      </p:sp>
      <p:sp>
        <p:nvSpPr>
          <p:cNvPr id="20" name="Cornice 19"/>
          <p:cNvSpPr/>
          <p:nvPr/>
        </p:nvSpPr>
        <p:spPr>
          <a:xfrm>
            <a:off x="5222875" y="3770313"/>
            <a:ext cx="650875" cy="271145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1" name="Cornice 20"/>
          <p:cNvSpPr/>
          <p:nvPr/>
        </p:nvSpPr>
        <p:spPr>
          <a:xfrm>
            <a:off x="5278438" y="2603500"/>
            <a:ext cx="1063625" cy="206375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2" name="Cornice 21"/>
          <p:cNvSpPr/>
          <p:nvPr/>
        </p:nvSpPr>
        <p:spPr>
          <a:xfrm>
            <a:off x="4168784" y="2054915"/>
            <a:ext cx="839783" cy="206375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3" name="Cornice 22"/>
          <p:cNvSpPr/>
          <p:nvPr/>
        </p:nvSpPr>
        <p:spPr>
          <a:xfrm>
            <a:off x="4122751" y="3350312"/>
            <a:ext cx="735004" cy="206375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964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3064782" y="1824187"/>
            <a:ext cx="5853793" cy="1102519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La tua privacy sui Social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397379" y="2760545"/>
            <a:ext cx="4079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rgbClr val="FFFFFF"/>
                </a:solidFill>
              </a:rPr>
              <a:t>Una breve guida per saperne di più.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400050" y="104497"/>
            <a:ext cx="80359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689D8"/>
                </a:solidFill>
                <a:latin typeface="Samsung InterFace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89D8"/>
                </a:solidFill>
                <a:effectLst/>
                <a:uLnTx/>
                <a:uFillTx/>
                <a:latin typeface="Samsung InterFace Black" pitchFamily="34" charset="0"/>
                <a:ea typeface="+mj-ea"/>
                <a:cs typeface="+mj-cs"/>
              </a:rPr>
              <a:t>La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89D8"/>
                </a:solidFill>
                <a:effectLst/>
                <a:uLnTx/>
                <a:uFillTx/>
                <a:latin typeface="Samsung InterFace Black" pitchFamily="34" charset="0"/>
                <a:ea typeface="+mj-ea"/>
                <a:cs typeface="+mj-cs"/>
              </a:rPr>
              <a:t> tua Privacy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0689D8"/>
              </a:solidFill>
              <a:effectLst/>
              <a:uLnTx/>
              <a:uFillTx/>
              <a:latin typeface="Samsung InterFace Black" pitchFamily="34" charset="0"/>
              <a:ea typeface="+mj-ea"/>
              <a:cs typeface="+mj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28608" y="620531"/>
            <a:ext cx="5640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689D8"/>
                </a:solidFill>
                <a:latin typeface="Helvetica Neue"/>
                <a:cs typeface="Helvetica Neue"/>
              </a:rPr>
              <a:t>Capitolo 3 – Pubblicazione e Tag</a:t>
            </a:r>
            <a:endParaRPr lang="it-IT" b="1" dirty="0">
              <a:solidFill>
                <a:srgbClr val="0689D8"/>
              </a:solidFill>
              <a:latin typeface="Helvetica Neue"/>
              <a:cs typeface="Helvetica Neue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20670" y="1035310"/>
            <a:ext cx="5965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Per </a:t>
            </a:r>
            <a:r>
              <a:rPr lang="it-IT" sz="1400" b="1" dirty="0" smtClean="0">
                <a:solidFill>
                  <a:srgbClr val="75787B"/>
                </a:solidFill>
                <a:latin typeface="Helvetica Neue"/>
                <a:cs typeface="Helvetica Neue"/>
              </a:rPr>
              <a:t>evitare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 che altre persone possano pubblicare </a:t>
            </a:r>
            <a:r>
              <a:rPr lang="it-IT" sz="1400" b="1" dirty="0" smtClean="0">
                <a:solidFill>
                  <a:srgbClr val="75787B"/>
                </a:solidFill>
                <a:latin typeface="Helvetica Neue"/>
                <a:cs typeface="Helvetica Neue"/>
              </a:rPr>
              <a:t>post e foto in cui ti </a:t>
            </a:r>
            <a:r>
              <a:rPr lang="it-IT" sz="1400" b="1" dirty="0" err="1" smtClean="0">
                <a:solidFill>
                  <a:srgbClr val="75787B"/>
                </a:solidFill>
                <a:latin typeface="Helvetica Neue"/>
                <a:cs typeface="Helvetica Neue"/>
              </a:rPr>
              <a:t>taggano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 direttamente sul tuo diario, </a:t>
            </a:r>
            <a:r>
              <a:rPr lang="it-IT" sz="1400" b="1" dirty="0" smtClean="0">
                <a:solidFill>
                  <a:srgbClr val="75787B"/>
                </a:solidFill>
                <a:latin typeface="Helvetica Neue"/>
                <a:cs typeface="Helvetica Neue"/>
              </a:rPr>
              <a:t>senza il tuo permesso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: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17492" y="2111378"/>
            <a:ext cx="298449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it-IT" sz="1400" dirty="0">
                <a:solidFill>
                  <a:srgbClr val="75787B"/>
                </a:solidFill>
                <a:latin typeface="Helvetica Neue"/>
                <a:cs typeface="Helvetica Neue"/>
              </a:rPr>
              <a:t>c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licca su </a:t>
            </a:r>
            <a:r>
              <a:rPr lang="it-IT" sz="1400" dirty="0" smtClean="0">
                <a:solidFill>
                  <a:srgbClr val="0689D8"/>
                </a:solidFill>
                <a:latin typeface="Helvetica Neue"/>
                <a:cs typeface="Helvetica Neue"/>
              </a:rPr>
              <a:t>Diario e aggiunta di </a:t>
            </a:r>
            <a:r>
              <a:rPr lang="it-IT" sz="1400" dirty="0" err="1" smtClean="0">
                <a:solidFill>
                  <a:srgbClr val="0689D8"/>
                </a:solidFill>
                <a:latin typeface="Helvetica Neue"/>
                <a:cs typeface="Helvetica Neue"/>
              </a:rPr>
              <a:t>tag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 (in alto a sinistra sotto “Privacy”);</a:t>
            </a:r>
          </a:p>
          <a:p>
            <a:pPr marL="285750" indent="-285750">
              <a:buFont typeface="Wingdings" charset="2"/>
              <a:buChar char="§"/>
            </a:pP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imposta il diario e le funzioni di </a:t>
            </a:r>
            <a:r>
              <a:rPr lang="it-IT" sz="1400" dirty="0" err="1" smtClean="0">
                <a:solidFill>
                  <a:srgbClr val="75787B"/>
                </a:solidFill>
                <a:latin typeface="Helvetica Neue"/>
                <a:cs typeface="Helvetica Neue"/>
              </a:rPr>
              <a:t>tag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 come nell’immagine qui a lato.</a:t>
            </a:r>
          </a:p>
          <a:p>
            <a:pPr marL="285750" indent="-285750">
              <a:buFont typeface="Wingdings" charset="2"/>
              <a:buChar char="§"/>
            </a:pPr>
            <a:endParaRPr lang="it-IT" sz="1400" dirty="0" smtClean="0">
              <a:solidFill>
                <a:srgbClr val="75787B"/>
              </a:solidFill>
              <a:latin typeface="Helvetica Neue"/>
              <a:cs typeface="Helvetica Neue"/>
            </a:endParaRPr>
          </a:p>
          <a:p>
            <a:r>
              <a:rPr lang="it-IT" sz="1400" b="0" dirty="0" smtClean="0">
                <a:solidFill>
                  <a:srgbClr val="75787B"/>
                </a:solidFill>
              </a:rPr>
              <a:t>In particolare, </a:t>
            </a:r>
            <a:r>
              <a:rPr lang="it-IT" sz="1400" dirty="0" smtClean="0">
                <a:solidFill>
                  <a:srgbClr val="75787B"/>
                </a:solidFill>
              </a:rPr>
              <a:t>controlla i post in cui vieni </a:t>
            </a:r>
            <a:r>
              <a:rPr lang="it-IT" sz="1400" i="1" dirty="0" err="1" smtClean="0">
                <a:solidFill>
                  <a:srgbClr val="75787B"/>
                </a:solidFill>
              </a:rPr>
              <a:t>taggato</a:t>
            </a:r>
            <a:r>
              <a:rPr lang="it-IT" sz="1400" i="1" dirty="0" smtClean="0">
                <a:solidFill>
                  <a:srgbClr val="75787B"/>
                </a:solidFill>
              </a:rPr>
              <a:t>/a</a:t>
            </a:r>
            <a:r>
              <a:rPr lang="it-IT" sz="1400" b="0" dirty="0" smtClean="0">
                <a:solidFill>
                  <a:srgbClr val="75787B"/>
                </a:solidFill>
              </a:rPr>
              <a:t> prima che vengano visualizzati sul tuo diario, su cui potrai scrivere solo tu. </a:t>
            </a:r>
            <a:endParaRPr lang="it-IT" sz="1400" dirty="0" smtClean="0">
              <a:solidFill>
                <a:srgbClr val="75787B"/>
              </a:solidFill>
              <a:latin typeface="Helvetica Neue"/>
              <a:cs typeface="Helvetica Neue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6946" y="1824187"/>
            <a:ext cx="4780189" cy="284777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Rettangolo 11"/>
          <p:cNvSpPr/>
          <p:nvPr/>
        </p:nvSpPr>
        <p:spPr>
          <a:xfrm>
            <a:off x="6966608" y="1978597"/>
            <a:ext cx="857250" cy="25309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7597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4397379" y="2760545"/>
            <a:ext cx="4079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rgbClr val="FFFFFF"/>
                </a:solidFill>
              </a:rPr>
              <a:t>Una breve guida per saperne di più.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400050" y="104497"/>
            <a:ext cx="80359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689D8"/>
                </a:solidFill>
                <a:latin typeface="Samsung InterFace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amsung InterFace Black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89D8"/>
                </a:solidFill>
                <a:effectLst/>
                <a:uLnTx/>
                <a:uFillTx/>
                <a:latin typeface="Samsung InterFace Black" pitchFamily="34" charset="0"/>
                <a:ea typeface="+mj-ea"/>
                <a:cs typeface="+mj-cs"/>
              </a:rPr>
              <a:t>La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89D8"/>
                </a:solidFill>
                <a:effectLst/>
                <a:uLnTx/>
                <a:uFillTx/>
                <a:latin typeface="Samsung InterFace Black" pitchFamily="34" charset="0"/>
                <a:ea typeface="+mj-ea"/>
                <a:cs typeface="+mj-cs"/>
              </a:rPr>
              <a:t> tua Privacy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0689D8"/>
              </a:solidFill>
              <a:effectLst/>
              <a:uLnTx/>
              <a:uFillTx/>
              <a:latin typeface="Samsung InterFace Black" pitchFamily="34" charset="0"/>
              <a:ea typeface="+mj-ea"/>
              <a:cs typeface="+mj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28608" y="620531"/>
            <a:ext cx="5640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689D8"/>
                </a:solidFill>
                <a:latin typeface="Helvetica Neue"/>
                <a:cs typeface="Helvetica Neue"/>
              </a:rPr>
              <a:t>Capitolo 4 – Accessi non autorizzati</a:t>
            </a:r>
            <a:endParaRPr lang="it-IT" b="1" dirty="0">
              <a:solidFill>
                <a:srgbClr val="0689D8"/>
              </a:solidFill>
              <a:latin typeface="Helvetica Neue"/>
              <a:cs typeface="Helvetica Neue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20670" y="1035310"/>
            <a:ext cx="5965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Per </a:t>
            </a:r>
            <a:r>
              <a:rPr lang="it-IT" sz="1400" b="1" dirty="0" smtClean="0">
                <a:solidFill>
                  <a:srgbClr val="75787B"/>
                </a:solidFill>
                <a:latin typeface="Helvetica Neue"/>
                <a:cs typeface="Helvetica Neue"/>
              </a:rPr>
              <a:t>evitare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 che altre persone possano </a:t>
            </a:r>
            <a:r>
              <a:rPr lang="it-IT" sz="1400" b="1" dirty="0" smtClean="0">
                <a:solidFill>
                  <a:srgbClr val="75787B"/>
                </a:solidFill>
                <a:latin typeface="Helvetica Neue"/>
                <a:cs typeface="Helvetica Neue"/>
              </a:rPr>
              <a:t>entrare nel tuo profilo senza il tuo permesso</a:t>
            </a:r>
            <a:r>
              <a:rPr lang="it-IT" sz="1400" dirty="0" smtClean="0">
                <a:solidFill>
                  <a:srgbClr val="75787B"/>
                </a:solidFill>
                <a:latin typeface="Helvetica Neue"/>
                <a:cs typeface="Helvetica Neue"/>
              </a:rPr>
              <a:t>: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00050" y="1778003"/>
            <a:ext cx="29844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1400" dirty="0">
                <a:solidFill>
                  <a:srgbClr val="75787B"/>
                </a:solidFill>
              </a:rPr>
              <a:t>a</a:t>
            </a:r>
            <a:r>
              <a:rPr lang="it-IT" sz="1400" dirty="0" smtClean="0">
                <a:solidFill>
                  <a:srgbClr val="75787B"/>
                </a:solidFill>
              </a:rPr>
              <a:t>ttiva le “</a:t>
            </a:r>
            <a:r>
              <a:rPr lang="it-IT" sz="1400" dirty="0" smtClean="0">
                <a:solidFill>
                  <a:srgbClr val="0689D8"/>
                </a:solidFill>
              </a:rPr>
              <a:t>Notifiche di accesso</a:t>
            </a:r>
            <a:r>
              <a:rPr lang="it-IT" sz="1400" dirty="0" smtClean="0">
                <a:solidFill>
                  <a:srgbClr val="75787B"/>
                </a:solidFill>
              </a:rPr>
              <a:t>” </a:t>
            </a:r>
            <a:r>
              <a:rPr lang="it-IT" sz="1400" b="0" dirty="0" smtClean="0">
                <a:solidFill>
                  <a:srgbClr val="75787B"/>
                </a:solidFill>
              </a:rPr>
              <a:t>per</a:t>
            </a:r>
            <a:r>
              <a:rPr lang="it-IT" sz="1400" dirty="0" smtClean="0">
                <a:solidFill>
                  <a:srgbClr val="75787B"/>
                </a:solidFill>
              </a:rPr>
              <a:t> </a:t>
            </a:r>
            <a:r>
              <a:rPr lang="it-IT" sz="1400" b="0" dirty="0" smtClean="0">
                <a:solidFill>
                  <a:srgbClr val="75787B"/>
                </a:solidFill>
              </a:rPr>
              <a:t>ricevere </a:t>
            </a:r>
            <a:r>
              <a:rPr lang="it-IT" sz="1400" b="0" dirty="0" smtClean="0">
                <a:solidFill>
                  <a:srgbClr val="0689D8"/>
                </a:solidFill>
              </a:rPr>
              <a:t>avvisi via email </a:t>
            </a:r>
            <a:r>
              <a:rPr lang="it-IT" sz="1400" b="0" dirty="0" smtClean="0">
                <a:solidFill>
                  <a:srgbClr val="75787B"/>
                </a:solidFill>
              </a:rPr>
              <a:t>quando viene effettuato l’accesso al tuo account da un computer o un dispositivo sconosciuto;</a:t>
            </a:r>
          </a:p>
          <a:p>
            <a:pPr marL="285750" indent="-285750">
              <a:buFont typeface="Arial"/>
              <a:buChar char="•"/>
            </a:pPr>
            <a:endParaRPr lang="it-IT" sz="1400" b="0" dirty="0" smtClean="0">
              <a:solidFill>
                <a:srgbClr val="75787B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sz="1400" dirty="0">
                <a:solidFill>
                  <a:srgbClr val="75787B"/>
                </a:solidFill>
              </a:rPr>
              <a:t>a</a:t>
            </a:r>
            <a:r>
              <a:rPr lang="it-IT" sz="1400" b="0" dirty="0" smtClean="0">
                <a:solidFill>
                  <a:srgbClr val="75787B"/>
                </a:solidFill>
              </a:rPr>
              <a:t>ttiva </a:t>
            </a:r>
            <a:r>
              <a:rPr lang="it-IT" sz="1400" dirty="0" smtClean="0">
                <a:solidFill>
                  <a:srgbClr val="75787B"/>
                </a:solidFill>
              </a:rPr>
              <a:t>“</a:t>
            </a:r>
            <a:r>
              <a:rPr lang="it-IT" sz="1400" dirty="0" smtClean="0">
                <a:solidFill>
                  <a:srgbClr val="0689D8"/>
                </a:solidFill>
              </a:rPr>
              <a:t>Approvazione degli accessi</a:t>
            </a:r>
            <a:r>
              <a:rPr lang="it-IT" sz="1400" dirty="0" smtClean="0">
                <a:solidFill>
                  <a:srgbClr val="75787B"/>
                </a:solidFill>
              </a:rPr>
              <a:t>”</a:t>
            </a:r>
            <a:r>
              <a:rPr lang="it-IT" sz="1400" b="0" dirty="0" smtClean="0">
                <a:solidFill>
                  <a:srgbClr val="75787B"/>
                </a:solidFill>
              </a:rPr>
              <a:t> che richiede di inserire un </a:t>
            </a:r>
            <a:r>
              <a:rPr lang="it-IT" sz="1400" b="0" dirty="0" smtClean="0">
                <a:solidFill>
                  <a:srgbClr val="0689D8"/>
                </a:solidFill>
              </a:rPr>
              <a:t>codice di sicurezza </a:t>
            </a:r>
            <a:r>
              <a:rPr lang="it-IT" sz="1400" b="0" dirty="0" smtClean="0">
                <a:solidFill>
                  <a:srgbClr val="75787B"/>
                </a:solidFill>
              </a:rPr>
              <a:t>per entrare in </a:t>
            </a:r>
            <a:r>
              <a:rPr lang="it-IT" sz="1400" b="0" dirty="0" err="1" smtClean="0">
                <a:solidFill>
                  <a:srgbClr val="75787B"/>
                </a:solidFill>
              </a:rPr>
              <a:t>Facebook</a:t>
            </a:r>
            <a:r>
              <a:rPr lang="it-IT" sz="1400" b="0" dirty="0" smtClean="0">
                <a:solidFill>
                  <a:srgbClr val="75787B"/>
                </a:solidFill>
              </a:rPr>
              <a:t> da un computer o un dispositivo diverso da quello che usi abitualmente.</a:t>
            </a:r>
            <a:endParaRPr lang="it-IT" sz="1400" b="0" dirty="0">
              <a:solidFill>
                <a:srgbClr val="75787B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6927" y="1937612"/>
            <a:ext cx="4723718" cy="263597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Cornice 2"/>
          <p:cNvSpPr/>
          <p:nvPr/>
        </p:nvSpPr>
        <p:spPr>
          <a:xfrm>
            <a:off x="8374063" y="2214563"/>
            <a:ext cx="426582" cy="22225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Cornice 12"/>
          <p:cNvSpPr/>
          <p:nvPr/>
        </p:nvSpPr>
        <p:spPr>
          <a:xfrm>
            <a:off x="8375641" y="2446343"/>
            <a:ext cx="426582" cy="22225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891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1484</Words>
  <Application>Microsoft Office PowerPoint</Application>
  <PresentationFormat>Presentazione su schermo (16:9)</PresentationFormat>
  <Paragraphs>184</Paragraphs>
  <Slides>24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24</vt:i4>
      </vt:variant>
    </vt:vector>
  </HeadingPairs>
  <TitlesOfParts>
    <vt:vector size="26" baseType="lpstr">
      <vt:lpstr>Tema di Office</vt:lpstr>
      <vt:lpstr>1_Tema di Office</vt:lpstr>
      <vt:lpstr>La tua privacy sui Social e non solo</vt:lpstr>
      <vt:lpstr>Facebook</vt:lpstr>
      <vt:lpstr>Diapositiva 3</vt:lpstr>
      <vt:lpstr>La tua privacy sui Social </vt:lpstr>
      <vt:lpstr>Diapositiva 5</vt:lpstr>
      <vt:lpstr>La tua privacy sui Social </vt:lpstr>
      <vt:lpstr>La tua privacy sui Social </vt:lpstr>
      <vt:lpstr>La tua privacy sui Social </vt:lpstr>
      <vt:lpstr>Diapositiva 9</vt:lpstr>
      <vt:lpstr>Diapositiva 10</vt:lpstr>
      <vt:lpstr>Diapositiva 11</vt:lpstr>
      <vt:lpstr>Instagram</vt:lpstr>
      <vt:lpstr>La tua Privacy</vt:lpstr>
      <vt:lpstr>WhatsApp</vt:lpstr>
      <vt:lpstr>Diapositiva 15</vt:lpstr>
      <vt:lpstr>Diapositiva 16</vt:lpstr>
      <vt:lpstr>Diapositiva 17</vt:lpstr>
      <vt:lpstr>Diapositiva 18</vt:lpstr>
      <vt:lpstr>Diapositiva 19</vt:lpstr>
      <vt:lpstr>Ask</vt:lpstr>
      <vt:lpstr>Diapositiva 21</vt:lpstr>
      <vt:lpstr>La tua privacy sui Social </vt:lpstr>
      <vt:lpstr>Diapositiva 23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tua privacy sui Social</dc:title>
  <dc:creator>Lia Paganini</dc:creator>
  <cp:lastModifiedBy>Daniela Corbi</cp:lastModifiedBy>
  <cp:revision>35</cp:revision>
  <dcterms:created xsi:type="dcterms:W3CDTF">2016-01-19T11:21:13Z</dcterms:created>
  <dcterms:modified xsi:type="dcterms:W3CDTF">2016-01-29T21:08:41Z</dcterms:modified>
</cp:coreProperties>
</file>